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1" r:id="rId2"/>
    <p:sldId id="324" r:id="rId3"/>
    <p:sldId id="325" r:id="rId4"/>
    <p:sldId id="313" r:id="rId5"/>
    <p:sldId id="307" r:id="rId6"/>
    <p:sldId id="321" r:id="rId7"/>
    <p:sldId id="312" r:id="rId8"/>
    <p:sldId id="326" r:id="rId9"/>
    <p:sldId id="329" r:id="rId10"/>
    <p:sldId id="311" r:id="rId11"/>
    <p:sldId id="300" r:id="rId12"/>
    <p:sldId id="317" r:id="rId13"/>
    <p:sldId id="302" r:id="rId14"/>
    <p:sldId id="303" r:id="rId15"/>
    <p:sldId id="327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a Truśkiewicz" initials="D.T." lastIdx="1" clrIdx="0">
    <p:extLst>
      <p:ext uri="{19B8F6BF-5375-455C-9EA6-DF929625EA0E}">
        <p15:presenceInfo xmlns:p15="http://schemas.microsoft.com/office/powerpoint/2012/main" userId="Dorota Truśkiewic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F"/>
    <a:srgbClr val="007ECA"/>
    <a:srgbClr val="8DCFF6"/>
    <a:srgbClr val="FCBD00"/>
    <a:srgbClr val="FF4D00"/>
    <a:srgbClr val="00ABFF"/>
    <a:srgbClr val="F79E1C"/>
    <a:srgbClr val="F27200"/>
    <a:srgbClr val="F8F8F8"/>
    <a:srgbClr val="1D2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68978" autoAdjust="0"/>
  </p:normalViewPr>
  <p:slideViewPr>
    <p:cSldViewPr snapToGrid="0">
      <p:cViewPr varScale="1">
        <p:scale>
          <a:sx n="78" d="100"/>
          <a:sy n="78" d="100"/>
        </p:scale>
        <p:origin x="2172" y="96"/>
      </p:cViewPr>
      <p:guideLst>
        <p:guide orient="horz" pos="482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04CAF-CE5B-4C86-A482-8686A2153CFA}" type="datetimeFigureOut">
              <a:rPr lang="pl-PL" smtClean="0"/>
              <a:pPr/>
              <a:t>2019-04-23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6338D-08D0-4C7D-828E-648913EE9C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38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Koleżanki i koledzy,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dziś rozpoczynamy kolejny już szósty Tydzień Bezpieczeństwa. Podobnie jak w latach ubiegłych akcja obejmie wszystkie budowy członków Porozumienia dla Bezpieczeństwa w Budownictwie na terenie całej Polski. Ruszamy jednocześnie na placach budów piętnastu generalnych wykonawców.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Bezpieczeństwo jest dla nas kwestią nadrzędną. Codziennie pracujemy na to, aby wzrastała świadomość w dziedzinie BHP, kultury bezpiecznej pracy, a także po to, by wyeliminować wszystkie wypadki na budowach. Codziennie podejmujemy wysiłki na tym polu, a od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maja do 19 maja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będziemy zwracać na te kwestie szczególną uwagę.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Mamy nadzieję, że tegoroczny Tydzień Bezpieczeństwa spotka się z jeszcze większym zainteresowaniem niż w latach ubiegłych. Do tej pory akcja obejmowała swoim zasięgiem niemal 40 000 osób w 300 różnych lokalizacjach. Rośniemy w siłę – nasza inicjatywa zatacza coraz szersze kręgi z każdym nowym kontraktem. Niech Tydzień Bezpieczeństwa będzie Świętem Bezpieczeństwa dla nas Wszystkich.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Zapraszamy Państwa/Wszystkich  (inwestorów, szefów, pracowników, podwykonawców) do aktywnego udziału w Tygodniu Bezpieczeństwa 2019.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17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NASZYM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NADRZĘDNYM CELEM POZOSTAJE OSIĄGNIECIE STANU ZERA WYPADKÓW NA BUDOWACH.</a:t>
            </a:r>
          </a:p>
          <a:p>
            <a:endParaRPr lang="pl-P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Jednak 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trakcie tego Tygodnia Bezpieczeństwa skupimy się szczególnie na : 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rozwijaniu świadomości bezpieczeństwa i higieny pracy na wszystkich szczeblach zarządzania –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pracownika fizycznego do prezesa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Wdrażaniu standardów bezpieczeństwa,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prezentowaniu jakie są być czynniki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ryzykogenne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czyli sytuacje i zdarzenia prowokujące ewentualne zagrożenia i jak na nie reagować oraz dlaczego nie wolno bagatelizować zdarzeń potencjalnie wypadkowych.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Będziemy budować świadomość bezpiecznych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zachowań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prowokować do ich stosowania. Musimy odrzucić wygodne nawyki, rutynę i wypracować metodykę postępowania w obliczu zdarzeń sygnalizujących zagrożenia. Stawiamy na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powstrzymywanie przyczyn, reagowanie ZANIM wydarzy się coś poważnego. Podkreślimy zasadność respektowania przepisów i procedur bezpieczeństwa.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Zdarzenia potencjalnie wypadkowe nie mogą być ignorowane – powinny być zauważane i zapamiętywane. Musimy budować naszą czujność, przewidywać, po ludzku myśleć, a przy tym samemu zachowywać obowiązkowe standardy bezpieczeństwa.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możemy ignorować przepisów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Nie możemy chodzić na skróty.    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26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Każdy uzupełnia według swoich potrzeb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wszystkich scenariuszy działań promujących bezpieczeństwo pracy wybraliśmy …………………. , dostosowując je do aktualnego harmonogramu robót.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Opis: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hasło przewodnie, cel, sposób realizacji, miejsce, odbiorcy, uczestnicy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 2: jw.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UWAGA:  Rolą prowadzącego jest nie tylko omówienie działań i zmotywowanie do aktywnego uczestnictwa, ale również uzasadnienie wyboru i przydatności w konkretnych warunkach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848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wszystkich scenariuszy działań promujących bezpieczeństwo pracy wybraliśmy …………………. , dostosowując je do aktualnego harmonogramu robót.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Opis: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hasło przewodnie, cel, sposób realizacji, miejsce, odbiorcy, uczestnicy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 2: jw.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UWAGA:  Rolą prowadzącego jest nie tylko omówienie działań i zmotywowanie do aktywnego uczestnictwa, ale również uzasadnienie wyboru i przydatności w konkretnych warunkach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910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Opis: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Scenariusz: hasło przewodnie, cel, sposób realizacji, miejsce, odbiorcy, uczestnicy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UWAGA:  Rolą prowadzącego jest nie tylko omówienie działań i zmotywowanie do aktywnego uczestnictwa, ale również uzasadnienie wyboru i przydatności w konkretnych warunkach</a:t>
            </a:r>
          </a:p>
          <a:p>
            <a:endParaRPr lang="pl-PL" dirty="0">
              <a:latin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638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Zachęcamy  wszystkich do aktywnego udziału w wydarzeniach Tygodnia Bezpieczeństwa!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Drogi Kolego/Droga Koleżanko,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zaplanowana i przygotowana prezentacja to połowa sukcesu. Pamiętaj, że opierając się wyłącznie na przygotowanym materiale, nie porwiesz nikogo do działania.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Angażuj, motywuj, inicjuj dyskusję.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Opieraj się na własnych doświadczeniach i wiedzy zebranej nt. zdarzeń potencjalnie wypadkowych. Możesz powoływać się na praktyczne przykłady, wiedzę zdobytą z autopsji, a także mówić o często popełnianych błędach. Dzięki temu Twoje wystąpienie zyska wyrazisty charakter, a przekazywane treści łatwiej zapadną w pamięci odbiorców.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Bądź czujny – reaguj na zachowania swoich odbiorców! Wytłumacz, dlaczego ważne jest to by Nie chodzić na skróty. NIGDY</a:t>
            </a:r>
          </a:p>
          <a:p>
            <a:pPr algn="l"/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323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To naprawdę się dzieje!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42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Porozumienie dla Bezpieczeństwa w Budownictwie istnieje już od dziewięciu lat. Powstało w 2010 r. z inicjatywy Głównego Inspektora Pracy. Początkowo sygnatariuszami Porozumienia było siedmiu generalnych wykonawców. Ze względu na charakter otwarty organizacji, wkrótce do Porozumienia dołączyli nowi członkowie.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Obecnie Porozumienie tworzy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pietniaście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największych firm budowlanych w kraju – Sygnatariuszy Porozumienia: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Budimex, </a:t>
            </a:r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Erbud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Hochtief Polska, </a:t>
            </a:r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Karmar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Mostostal Warszawa, Mota-</a:t>
            </a:r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Engil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Polimex Mostostal, </a:t>
            </a:r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Porr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Skanska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Strabag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Unibep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Warbud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oraz trzech członków zrzeszonych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MCKB, REMBOR General i NDI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Sojusz został zawiązany z myślą o wyeliminowaniu wypadków na budowach poprzez promocję bezpiecznych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zachowań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poprawę standardów bezpieczeństwa i warunków pracy oraz rozwijanie kultury BHP.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Siłą Porozumienia jest wiedza i doświadczenie zdobyte przy realizacjach zarówno wielkich, jak i małych projektów budowlanych, w tym również wspólna analiza zdarzeń wypadkowych. W ramach sojuszu firmy członkowskie utworzyły platformę wymiany wiedzy w zakresie bezpieczeństwa. Temu służą np. wysyłane alerty o zaistniałych wypadkach śmiertelnych oraz cykliczne spotkania kierowników BHP, w trakcie których omawiane są m.in. przyczyny i okoliczności zdarzeń śmiertelnych. Takie działania umożliwiają wyciągać wnioski na przyszłość, unikać błędów popełnionych wcześniej, a także zapobiegać występowaniu podobnych wypadków.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92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Porozumienie dla Bezpieczeństwa w Budownictwie istnieje już od dziewięciu lat. Powstało w 2010 r. z inicjatywy Głównego Inspektora Pracy. Początkowo sygnatariuszami Porozumienia było siedmiu generalnych wykonawców. Ze względu na charakter otwarty organizacji, wkrótce do Porozumienia dołączyli nowi członkowie.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Obecnie Porozumienie tworzy dwanaście największych firm budowlanych w kraju: Budimex,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Erbud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Hochtief Polska,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Karmar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Mostostal Warszawa, Mota-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Engil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Polimex Mostostal,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Skanska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Strabag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Unibep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oraz Warbud.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Mamy trzech nowych członków zrzeszonych MCKB, REMBOR General i NDI.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Sojusz został zawiązany z myślą o wyeliminowaniu wypadków na budowach poprzez promocję bezpiecznych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zachowań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terenie budowy, poprawę standardów bezpieczeństwa i warunków pracy oraz rozwijanie kultury BHP.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Siłą Porozumienia jest wiedza i doświadczenie zdobyta przy realizacjach wielkich, jak i małych projektów budowlanych, w tym również wspólna analiza zdarzeń wypadkowych. W ramach sojuszu firmy członkowskie utworzyły platformę wymiany wiedzy w zakresie bezpieczeństwa. Temu służą np. wysyłane alerty o zaistniałych wypadkach śmiertelnych oraz cykliczne spotkania kierowników BHP, w trakcie których omawiane są m.in. przyczyny i okoliczności zdarzeń śmiertelnych. Takie działania umożliwiają wyciągać wnioski na przyszłość, unikać błędów popełnionych wcześniej, a także zapobiegać występowaniu podobnych wypadków.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90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Hasło tegorocznego Tygodnia brzmi: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„Nie idź na skróty. NIGDY”</a:t>
            </a:r>
          </a:p>
          <a:p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Pomimo naszych usilnych działań i ciężkiej pracy nas wszystkich niestety w 2018 roku zginęło 11 pracowników z Naszych Firm – Sygnatariuszy Porozumienia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Odwołujemy się do każdego Was. Razem tworzymy zespół, pracujemy na wspólny sukces. Każdy ma wpływ na swoje i innych bezpieczeństwo. Warunki naszej pracy są dynamiczne, często nieprzewidywalne i zmienne.  Ktoś może czegoś nie dopilnować, ale ktoś inny może zauważyć niebezpieczeństwo.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Najważniejsze jest to, by nie chodzić na skróty i uławiać sobie pracy kosztem własnego i innych bezpieczeństwa.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496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Koleżanki i koledzy,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dziś rozpoczynamy kolejny Tydzień Bezpieczeństwa. Podobnie jak w roku ubiegłym akcja obejmie wszystkie budowy członków Porozumienia dla Bezpieczeństwa w Budownictwie na terenie całej Polski. Ruszamy jednocześnie na placach budów piętnastu generalnych wykonawców.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Bezpieczeństwo jest dla nas kwestią nadrzędną. Pracujemy na to, żeby wzrastała świadomość w dziedzinie BHP, kultura bezpiecznej pracy, a także po to, by wyeliminować wypadki na budowie.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FF4D00"/>
                </a:solidFill>
                <a:latin typeface="Century Gothic" panose="020B0502020202020204" pitchFamily="34" charset="0"/>
              </a:rPr>
              <a:t>Hasło tegorocznej edycji nie jest przypadkowe. Jest ono konsekwencją licznych wypadków, w tym aż jedenastu śmiertelnych, które miały miejsce w ostatnim roku w spółkach tworzących Porozumienie.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Codziennie podejmujemy wysiłki by zwiększyć nasze bezpieczeństwo, a od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maja do 19 maja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będziemy zwracać na te kwestie szczególną uwagę.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Mamy nadzieję, że tegoroczny Tydzień Bezpieczeństwa spotka się z jeszcze większym zainteresowaniem niż w latach ubiegłych. Do tej pory akcja objęła swoim zasięgiem niemal 40 000 osób w 300 różnych lokalizacjach. Rośniemy w siłę – nasza inicjatywa zatacza coraz szersze kręgi z każdym nowym kontraktem. 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Zapraszamy Wszystkich do aktywnego udziału w Tygodniu Bezpieczeństwa 2019.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56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Postawiliśmy sobie za cel wyeliminować wypadki na budowie, zarówno te śmiertelne, jak i wypadki w ogóle. Zapewnienie bezpieczeństwa na budowie jest podstawą do tego, by zapewnić ochronę ludzkiego zdrowia i życia. Docelowo nasze działania mają doprowadzić do ZERA WYPADKÓW.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roku w Tygodniu Bezpieczeństwa staramy się skupić na innym aspekcie bezpieczeństwa. Tematem przewodnim tegorocznych obchodów jest respektowanie przepisów BHP i działanie zgodnie ze standardami bezpieczeństwa. Czasem wydaje się nam, że pójście na skróty przyśpieszy nam pracę, ale koszt takiego działania może być bardzo wysoki. Dlatego nasz temat przewodni mówi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„Nie idź na skróty. NIGDY”. Dlaczego – wypadki mówią za siebie…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Dlaczego? To proste. Nasze bezpieczeństwo zależy od nas samych, pracowników budów tu i teraz. </a:t>
            </a:r>
          </a:p>
          <a:p>
            <a:pPr marL="228600" indent="-228600">
              <a:buAutoNum type="arabicPeriod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Daniel 35 lat, upadek z  wysokości 14 m</a:t>
            </a:r>
          </a:p>
          <a:p>
            <a:pPr marL="228600" indent="-228600">
              <a:buAutoNum type="arabicPeriod"/>
            </a:pP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Mykhailo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 lat. Upadek z wysokości 17 m</a:t>
            </a:r>
          </a:p>
          <a:p>
            <a:pPr marL="228600" indent="-228600">
              <a:buAutoNum type="arabicPeriod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Patryk, 31 lat, operator żurawia, przygniecenie demontowanym ramieniem żurawia gąsienicowego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Michał, 37 lat, właściciel firmy, uderzenie przez maszynę w ruchu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Sierhei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46 lat, cieśla – zbrojarz, przygniecenie przez prefabrykowany bieg schodów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Wojciech, 46 lat, kierowca, transport betonu, zmiażdżenie kabiny na skutek uderzenia naczepą o wiadukt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Andrzej, 57 lat, kierownik budowy, uderzenie stalowym dwuteownikiem (HEB)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06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Bartłomiej, 26 lat, elektromonter, porażenie prądem,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Tymofii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28 lat, murarz, upadek z wysokości 51 m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Dominik, 19 lat, operator koparki, przysypanie w wykopie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 </a:t>
            </a:r>
            <a:r>
              <a:rPr lang="pl-PL" sz="1200" dirty="0">
                <a:latin typeface="Century Gothic" panose="020B0502020202020204" pitchFamily="34" charset="0"/>
              </a:rPr>
              <a:t>Wiesław, 62 lata, kierowca zestawu ciężarowego/właściciel firmy, przygniecenie przez pojazd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23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91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/>
              <a:t>Należy samemu uzupełnić swoje planowane aktywności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6338D-08D0-4C7D-828E-648913EE9C9F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04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922A5D62-B783-4D35-B439-11E6A2D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0" name="Symbol zastępczy stopki 14">
            <a:extLst>
              <a:ext uri="{FF2B5EF4-FFF2-40B4-BE49-F238E27FC236}">
                <a16:creationId xmlns:a16="http://schemas.microsoft.com/office/drawing/2014/main" id="{0CE34BD1-FA09-4C2A-81F7-1ECD23A9C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736A3894-B21C-46A7-AF6D-892A1885F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9" name="Symbol zastępczy stopki 14">
            <a:extLst>
              <a:ext uri="{FF2B5EF4-FFF2-40B4-BE49-F238E27FC236}">
                <a16:creationId xmlns:a16="http://schemas.microsoft.com/office/drawing/2014/main" id="{1A3A0128-5E7A-4FAA-9A81-26D1AA419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4C7B-40EC-4E2C-AA69-A489B7125B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70091FD3-7DDD-4A60-8F76-C37687F4F2AE}"/>
              </a:ext>
            </a:extLst>
          </p:cNvPr>
          <p:cNvSpPr txBox="1">
            <a:spLocks/>
          </p:cNvSpPr>
          <p:nvPr userDrawn="1"/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04C7B-40EC-4E2C-AA69-A489B7125BF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9" name="Symbol zastępczy stopki 14">
            <a:extLst>
              <a:ext uri="{FF2B5EF4-FFF2-40B4-BE49-F238E27FC236}">
                <a16:creationId xmlns:a16="http://schemas.microsoft.com/office/drawing/2014/main" id="{6603B3D5-20F0-43E7-A405-DC145504F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ACCD2D7-6E03-4789-9965-FC13955B0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35354" cy="1417638"/>
          </a:xfrm>
          <a:prstGeom prst="rect">
            <a:avLst/>
          </a:prstGeom>
        </p:spPr>
      </p:pic>
      <p:sp>
        <p:nvSpPr>
          <p:cNvPr id="18" name="Symbol zastępczy numeru slajdu 5">
            <a:extLst>
              <a:ext uri="{FF2B5EF4-FFF2-40B4-BE49-F238E27FC236}">
                <a16:creationId xmlns:a16="http://schemas.microsoft.com/office/drawing/2014/main" id="{96B6B1FA-FE33-4746-ACAA-5A289781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1" name="Symbol zastępczy stopki 14">
            <a:extLst>
              <a:ext uri="{FF2B5EF4-FFF2-40B4-BE49-F238E27FC236}">
                <a16:creationId xmlns:a16="http://schemas.microsoft.com/office/drawing/2014/main" id="{FB89A0E6-05D7-4EC5-AB45-648168D2C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  <p:sp>
        <p:nvSpPr>
          <p:cNvPr id="53" name="Tytuł 1">
            <a:extLst>
              <a:ext uri="{FF2B5EF4-FFF2-40B4-BE49-F238E27FC236}">
                <a16:creationId xmlns:a16="http://schemas.microsoft.com/office/drawing/2014/main" id="{71A6A71E-E6F4-4FF9-9C77-9BE734DC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348290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/>
          </a:p>
        </p:txBody>
      </p:sp>
      <p:sp>
        <p:nvSpPr>
          <p:cNvPr id="24" name="Symbol zastępczy stopki 14">
            <a:extLst>
              <a:ext uri="{FF2B5EF4-FFF2-40B4-BE49-F238E27FC236}">
                <a16:creationId xmlns:a16="http://schemas.microsoft.com/office/drawing/2014/main" id="{3CE94D72-8E14-4E73-B5FE-DC1C20121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  <p:sp>
        <p:nvSpPr>
          <p:cNvPr id="25" name="Tytuł 1">
            <a:extLst>
              <a:ext uri="{FF2B5EF4-FFF2-40B4-BE49-F238E27FC236}">
                <a16:creationId xmlns:a16="http://schemas.microsoft.com/office/drawing/2014/main" id="{5ADE11B4-3521-42A9-BF23-3C8D9C90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54728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14">
            <a:extLst>
              <a:ext uri="{FF2B5EF4-FFF2-40B4-BE49-F238E27FC236}">
                <a16:creationId xmlns:a16="http://schemas.microsoft.com/office/drawing/2014/main" id="{535B9B2C-CD95-4380-9D94-7B7EF3BD5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6643BB7B-76B6-4A61-B501-B2715382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numeru slajdu 5">
            <a:extLst>
              <a:ext uri="{FF2B5EF4-FFF2-40B4-BE49-F238E27FC236}">
                <a16:creationId xmlns:a16="http://schemas.microsoft.com/office/drawing/2014/main" id="{980E2F30-D08D-4003-91C8-61F9E4B89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8293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032B5647-A54E-4B34-81F9-410EFC6A2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0" name="Symbol zastępczy stopki 14">
            <a:extLst>
              <a:ext uri="{FF2B5EF4-FFF2-40B4-BE49-F238E27FC236}">
                <a16:creationId xmlns:a16="http://schemas.microsoft.com/office/drawing/2014/main" id="{13EBAAA9-D56A-433F-A73B-D02713420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B290E89-F86E-42E1-B569-1A80FC9E2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9" name="Symbol zastępczy stopki 14">
            <a:extLst>
              <a:ext uri="{FF2B5EF4-FFF2-40B4-BE49-F238E27FC236}">
                <a16:creationId xmlns:a16="http://schemas.microsoft.com/office/drawing/2014/main" id="{301D68A3-D3C7-4BF0-87D7-94E9D3B88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92DE793E-68B6-46D5-AC9C-43BC1E11A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1" name="Symbol zastępczy stopki 14">
            <a:extLst>
              <a:ext uri="{FF2B5EF4-FFF2-40B4-BE49-F238E27FC236}">
                <a16:creationId xmlns:a16="http://schemas.microsoft.com/office/drawing/2014/main" id="{2625D2B2-AB50-496D-B798-9358B8947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6DDA22E8-9BC5-4FF1-B070-19F6BA25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ACA5C3A6-5ACB-45E8-9D83-7F3D34389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2" name="Symbol zastępczy stopki 14">
            <a:extLst>
              <a:ext uri="{FF2B5EF4-FFF2-40B4-BE49-F238E27FC236}">
                <a16:creationId xmlns:a16="http://schemas.microsoft.com/office/drawing/2014/main" id="{71CF45EA-908D-4210-A8B0-97D4E6C3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CD6AB15C-B0CC-4B88-9F92-8CC9A4AE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52997D-ABFC-442E-B5BD-235D07035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Symbol zastępczy stopki 14">
            <a:extLst>
              <a:ext uri="{FF2B5EF4-FFF2-40B4-BE49-F238E27FC236}">
                <a16:creationId xmlns:a16="http://schemas.microsoft.com/office/drawing/2014/main" id="{362C15C6-A004-435D-BC7D-4B8883521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r>
              <a:rPr lang="pl-PL" dirty="0"/>
              <a:t>13-17 maja 2019 r. - Tydzień Bezpieczeństwa 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E235A549-F825-40BE-8FC6-D01C604B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CB1858AE-7D5F-490A-A5CE-66D09E214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7" name="Symbol zastępczy stopki 14">
            <a:extLst>
              <a:ext uri="{FF2B5EF4-FFF2-40B4-BE49-F238E27FC236}">
                <a16:creationId xmlns:a16="http://schemas.microsoft.com/office/drawing/2014/main" id="{078C4284-3BCB-49E3-BEC8-072272B62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6B0C9011-A529-40A2-B581-ABC060C1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A86D65CA-B3CD-4694-94D5-6B7577B7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mtClean="0"/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0" name="Symbol zastępczy stopki 14">
            <a:extLst>
              <a:ext uri="{FF2B5EF4-FFF2-40B4-BE49-F238E27FC236}">
                <a16:creationId xmlns:a16="http://schemas.microsoft.com/office/drawing/2014/main" id="{CA3EF6AE-9BE2-42AE-B115-07ECA9AC0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8360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29836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9836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DEFFA45F-FDDA-4545-B4CC-AF6B350B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0" name="Symbol zastępczy stopki 14">
            <a:extLst>
              <a:ext uri="{FF2B5EF4-FFF2-40B4-BE49-F238E27FC236}">
                <a16:creationId xmlns:a16="http://schemas.microsoft.com/office/drawing/2014/main" id="{8E1CBABE-4756-490F-9953-33A2AFC6A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pl-PL"/>
              <a:t>13-17 maja 2019 r. - Tydzień Bezpieczeństwa </a:t>
            </a:r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tło 2.jpg"/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" y="0"/>
            <a:ext cx="9144001" cy="6484927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A68800A1-0075-4B26-9DE7-3BE7D1E7DA25}"/>
              </a:ext>
            </a:extLst>
          </p:cNvPr>
          <p:cNvSpPr/>
          <p:nvPr userDrawn="1"/>
        </p:nvSpPr>
        <p:spPr>
          <a:xfrm>
            <a:off x="6637239" y="0"/>
            <a:ext cx="2520000" cy="370332"/>
          </a:xfrm>
          <a:prstGeom prst="rect">
            <a:avLst/>
          </a:prstGeom>
          <a:solidFill>
            <a:srgbClr val="F79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/>
          <a:lstStyle>
            <a:lvl1pPr>
              <a:defRPr lang="pl-PL" sz="1200" smtClean="0">
                <a:latin typeface="Century Gothic" panose="020B0502020202020204" pitchFamily="34" charset="0"/>
              </a:defRPr>
            </a:lvl1pPr>
          </a:lstStyle>
          <a:p>
            <a:pPr algn="ctr"/>
            <a:fld id="{99004C7B-40EC-4E2C-AA69-A489B7125BF0}" type="slidenum">
              <a:rPr lang="pl-PL" smtClean="0"/>
              <a:pPr algn="ctr"/>
              <a:t>‹#›</a:t>
            </a:fld>
            <a:endParaRPr lang="pl-PL" dirty="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BE284B1-D370-483C-9449-5D1DE94DCD51}"/>
              </a:ext>
            </a:extLst>
          </p:cNvPr>
          <p:cNvGrpSpPr/>
          <p:nvPr userDrawn="1"/>
        </p:nvGrpSpPr>
        <p:grpSpPr>
          <a:xfrm>
            <a:off x="4050502" y="0"/>
            <a:ext cx="5115582" cy="1311842"/>
            <a:chOff x="5895861" y="-8987"/>
            <a:chExt cx="3307039" cy="515145"/>
          </a:xfrm>
        </p:grpSpPr>
        <p:sp>
          <p:nvSpPr>
            <p:cNvPr id="10" name="Pasek ukośny 9">
              <a:extLst>
                <a:ext uri="{FF2B5EF4-FFF2-40B4-BE49-F238E27FC236}">
                  <a16:creationId xmlns:a16="http://schemas.microsoft.com/office/drawing/2014/main" id="{EA88C13F-8C48-44B1-948B-841AEF198B90}"/>
                </a:ext>
              </a:extLst>
            </p:cNvPr>
            <p:cNvSpPr/>
            <p:nvPr userDrawn="1"/>
          </p:nvSpPr>
          <p:spPr>
            <a:xfrm>
              <a:off x="5895861" y="-4646"/>
              <a:ext cx="328765" cy="283043"/>
            </a:xfrm>
            <a:prstGeom prst="diagStripe">
              <a:avLst>
                <a:gd name="adj" fmla="val 516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1" name="Pasek ukośny 10">
              <a:extLst>
                <a:ext uri="{FF2B5EF4-FFF2-40B4-BE49-F238E27FC236}">
                  <a16:creationId xmlns:a16="http://schemas.microsoft.com/office/drawing/2014/main" id="{0FBAABC4-8724-434C-A12A-2F54190CADAE}"/>
                </a:ext>
              </a:extLst>
            </p:cNvPr>
            <p:cNvSpPr/>
            <p:nvPr userDrawn="1"/>
          </p:nvSpPr>
          <p:spPr>
            <a:xfrm rot="10800000">
              <a:off x="8804885" y="105704"/>
              <a:ext cx="398015" cy="400454"/>
            </a:xfrm>
            <a:prstGeom prst="diagStripe">
              <a:avLst>
                <a:gd name="adj" fmla="val 640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2" name="Równoległobok 11">
              <a:extLst>
                <a:ext uri="{FF2B5EF4-FFF2-40B4-BE49-F238E27FC236}">
                  <a16:creationId xmlns:a16="http://schemas.microsoft.com/office/drawing/2014/main" id="{6D3F17D4-44DB-4D70-9751-B6D5454FDED9}"/>
                </a:ext>
              </a:extLst>
            </p:cNvPr>
            <p:cNvSpPr/>
            <p:nvPr userDrawn="1"/>
          </p:nvSpPr>
          <p:spPr>
            <a:xfrm>
              <a:off x="8167688" y="-8987"/>
              <a:ext cx="700177" cy="505550"/>
            </a:xfrm>
            <a:prstGeom prst="parallelogram">
              <a:avLst>
                <a:gd name="adj" fmla="val 766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Równoległobok 12">
              <a:extLst>
                <a:ext uri="{FF2B5EF4-FFF2-40B4-BE49-F238E27FC236}">
                  <a16:creationId xmlns:a16="http://schemas.microsoft.com/office/drawing/2014/main" id="{AF17A361-B0BB-4422-82A5-E342868F831F}"/>
                </a:ext>
              </a:extLst>
            </p:cNvPr>
            <p:cNvSpPr/>
            <p:nvPr userDrawn="1"/>
          </p:nvSpPr>
          <p:spPr>
            <a:xfrm>
              <a:off x="6715802" y="-8987"/>
              <a:ext cx="700177" cy="505550"/>
            </a:xfrm>
            <a:prstGeom prst="parallelogram">
              <a:avLst>
                <a:gd name="adj" fmla="val 781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Równoległobok 13">
              <a:extLst>
                <a:ext uri="{FF2B5EF4-FFF2-40B4-BE49-F238E27FC236}">
                  <a16:creationId xmlns:a16="http://schemas.microsoft.com/office/drawing/2014/main" id="{3BC96213-71AA-4AB9-B2A7-A835D7E6D925}"/>
                </a:ext>
              </a:extLst>
            </p:cNvPr>
            <p:cNvSpPr/>
            <p:nvPr userDrawn="1"/>
          </p:nvSpPr>
          <p:spPr>
            <a:xfrm>
              <a:off x="7332985" y="-8987"/>
              <a:ext cx="700177" cy="505550"/>
            </a:xfrm>
            <a:prstGeom prst="parallelogram">
              <a:avLst>
                <a:gd name="adj" fmla="val 75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Równoległobok 14">
              <a:extLst>
                <a:ext uri="{FF2B5EF4-FFF2-40B4-BE49-F238E27FC236}">
                  <a16:creationId xmlns:a16="http://schemas.microsoft.com/office/drawing/2014/main" id="{1BA5AC7E-54BD-40B7-8E1A-4877979D5430}"/>
                </a:ext>
              </a:extLst>
            </p:cNvPr>
            <p:cNvSpPr/>
            <p:nvPr userDrawn="1"/>
          </p:nvSpPr>
          <p:spPr>
            <a:xfrm>
              <a:off x="7618911" y="-8987"/>
              <a:ext cx="700177" cy="505550"/>
            </a:xfrm>
            <a:prstGeom prst="parallelogram">
              <a:avLst>
                <a:gd name="adj" fmla="val 79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Równoległobok 15">
              <a:extLst>
                <a:ext uri="{FF2B5EF4-FFF2-40B4-BE49-F238E27FC236}">
                  <a16:creationId xmlns:a16="http://schemas.microsoft.com/office/drawing/2014/main" id="{E7495AD7-31E8-4D02-AE50-90EAE1588C75}"/>
                </a:ext>
              </a:extLst>
            </p:cNvPr>
            <p:cNvSpPr/>
            <p:nvPr userDrawn="1"/>
          </p:nvSpPr>
          <p:spPr>
            <a:xfrm>
              <a:off x="7026058" y="-7345"/>
              <a:ext cx="700177" cy="505550"/>
            </a:xfrm>
            <a:prstGeom prst="parallelogram">
              <a:avLst>
                <a:gd name="adj" fmla="val 77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Równoległobok 16">
              <a:extLst>
                <a:ext uri="{FF2B5EF4-FFF2-40B4-BE49-F238E27FC236}">
                  <a16:creationId xmlns:a16="http://schemas.microsoft.com/office/drawing/2014/main" id="{D01A5120-3593-4058-BF99-BBAE742382A8}"/>
                </a:ext>
              </a:extLst>
            </p:cNvPr>
            <p:cNvSpPr/>
            <p:nvPr userDrawn="1"/>
          </p:nvSpPr>
          <p:spPr>
            <a:xfrm>
              <a:off x="8481020" y="-8987"/>
              <a:ext cx="700177" cy="505550"/>
            </a:xfrm>
            <a:prstGeom prst="parallelogram">
              <a:avLst>
                <a:gd name="adj" fmla="val 752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Równoległobok 17">
              <a:extLst>
                <a:ext uri="{FF2B5EF4-FFF2-40B4-BE49-F238E27FC236}">
                  <a16:creationId xmlns:a16="http://schemas.microsoft.com/office/drawing/2014/main" id="{F57D5914-44D5-49D6-9AA7-9DFAF29A8FDA}"/>
                </a:ext>
              </a:extLst>
            </p:cNvPr>
            <p:cNvSpPr/>
            <p:nvPr userDrawn="1"/>
          </p:nvSpPr>
          <p:spPr>
            <a:xfrm>
              <a:off x="7888167" y="-8987"/>
              <a:ext cx="700177" cy="505550"/>
            </a:xfrm>
            <a:prstGeom prst="parallelogram">
              <a:avLst>
                <a:gd name="adj" fmla="val 79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2BEF29D7-A908-4411-805C-884E783C137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35354" cy="1417638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8BE8CE18-F48D-4234-A5A9-701B0093ACCF}"/>
              </a:ext>
            </a:extLst>
          </p:cNvPr>
          <p:cNvSpPr/>
          <p:nvPr userDrawn="1"/>
        </p:nvSpPr>
        <p:spPr>
          <a:xfrm rot="10800000">
            <a:off x="2705" y="6494110"/>
            <a:ext cx="2267998" cy="364666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asek ukośny 23">
            <a:extLst>
              <a:ext uri="{FF2B5EF4-FFF2-40B4-BE49-F238E27FC236}">
                <a16:creationId xmlns:a16="http://schemas.microsoft.com/office/drawing/2014/main" id="{9DD250FD-1756-489C-A2D6-BD883573F4B1}"/>
              </a:ext>
            </a:extLst>
          </p:cNvPr>
          <p:cNvSpPr/>
          <p:nvPr userDrawn="1"/>
        </p:nvSpPr>
        <p:spPr>
          <a:xfrm>
            <a:off x="3947" y="6492070"/>
            <a:ext cx="233990" cy="256748"/>
          </a:xfrm>
          <a:prstGeom prst="diagStripe">
            <a:avLst>
              <a:gd name="adj" fmla="val 26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0" name="Równoległobok 29">
            <a:extLst>
              <a:ext uri="{FF2B5EF4-FFF2-40B4-BE49-F238E27FC236}">
                <a16:creationId xmlns:a16="http://schemas.microsoft.com/office/drawing/2014/main" id="{6A011195-EB9A-4324-8756-57B577120E5A}"/>
              </a:ext>
            </a:extLst>
          </p:cNvPr>
          <p:cNvSpPr/>
          <p:nvPr userDrawn="1"/>
        </p:nvSpPr>
        <p:spPr>
          <a:xfrm rot="10800000">
            <a:off x="107908" y="6493234"/>
            <a:ext cx="541768" cy="362399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Równoległobok 32">
            <a:extLst>
              <a:ext uri="{FF2B5EF4-FFF2-40B4-BE49-F238E27FC236}">
                <a16:creationId xmlns:a16="http://schemas.microsoft.com/office/drawing/2014/main" id="{0129FD93-32F7-4762-974A-EC5AB22974CC}"/>
              </a:ext>
            </a:extLst>
          </p:cNvPr>
          <p:cNvSpPr/>
          <p:nvPr userDrawn="1"/>
        </p:nvSpPr>
        <p:spPr>
          <a:xfrm>
            <a:off x="4825866" y="0"/>
            <a:ext cx="1083088" cy="1287408"/>
          </a:xfrm>
          <a:prstGeom prst="parallelogram">
            <a:avLst>
              <a:gd name="adj" fmla="val 781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Równoległobok 33">
            <a:extLst>
              <a:ext uri="{FF2B5EF4-FFF2-40B4-BE49-F238E27FC236}">
                <a16:creationId xmlns:a16="http://schemas.microsoft.com/office/drawing/2014/main" id="{8EEEA7BA-3107-4ABA-B142-55EC1FE8BF19}"/>
              </a:ext>
            </a:extLst>
          </p:cNvPr>
          <p:cNvSpPr/>
          <p:nvPr userDrawn="1"/>
        </p:nvSpPr>
        <p:spPr>
          <a:xfrm>
            <a:off x="4385463" y="0"/>
            <a:ext cx="1083088" cy="1287408"/>
          </a:xfrm>
          <a:prstGeom prst="parallelogram">
            <a:avLst>
              <a:gd name="adj" fmla="val 781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Równoległobok 34">
            <a:extLst>
              <a:ext uri="{FF2B5EF4-FFF2-40B4-BE49-F238E27FC236}">
                <a16:creationId xmlns:a16="http://schemas.microsoft.com/office/drawing/2014/main" id="{CD7973A4-63E6-401E-91E4-7E5698ABA1F3}"/>
              </a:ext>
            </a:extLst>
          </p:cNvPr>
          <p:cNvSpPr/>
          <p:nvPr userDrawn="1"/>
        </p:nvSpPr>
        <p:spPr>
          <a:xfrm>
            <a:off x="3924132" y="0"/>
            <a:ext cx="1083088" cy="1287408"/>
          </a:xfrm>
          <a:prstGeom prst="parallelogram">
            <a:avLst>
              <a:gd name="adj" fmla="val 781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2" name="Symbol zastępczy stopki 14">
            <a:extLst>
              <a:ext uri="{FF2B5EF4-FFF2-40B4-BE49-F238E27FC236}">
                <a16:creationId xmlns:a16="http://schemas.microsoft.com/office/drawing/2014/main" id="{7FC3FAE6-67B3-4D1E-B0F1-20DFBC58238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>
              <a:defRPr lang="pl-PL" sz="1600" smtClean="0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/>
              <a:t>13-17 maja 2019 r. - Tydzień Bezpieczeństwa </a:t>
            </a:r>
            <a:endParaRPr lang="pl-PL" dirty="0"/>
          </a:p>
        </p:txBody>
      </p:sp>
      <p:sp>
        <p:nvSpPr>
          <p:cNvPr id="42" name="Równoległobok 41">
            <a:extLst>
              <a:ext uri="{FF2B5EF4-FFF2-40B4-BE49-F238E27FC236}">
                <a16:creationId xmlns:a16="http://schemas.microsoft.com/office/drawing/2014/main" id="{F7FFECDF-141C-48C1-89CB-E954F2ACD73D}"/>
              </a:ext>
            </a:extLst>
          </p:cNvPr>
          <p:cNvSpPr/>
          <p:nvPr userDrawn="1"/>
        </p:nvSpPr>
        <p:spPr>
          <a:xfrm rot="10800000">
            <a:off x="494299" y="6489599"/>
            <a:ext cx="548007" cy="367200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Równoległobok 46">
            <a:extLst>
              <a:ext uri="{FF2B5EF4-FFF2-40B4-BE49-F238E27FC236}">
                <a16:creationId xmlns:a16="http://schemas.microsoft.com/office/drawing/2014/main" id="{471EDBF0-88AF-4D8C-9E75-A808C70CD13C}"/>
              </a:ext>
            </a:extLst>
          </p:cNvPr>
          <p:cNvSpPr/>
          <p:nvPr userDrawn="1"/>
        </p:nvSpPr>
        <p:spPr>
          <a:xfrm rot="10800000">
            <a:off x="889628" y="6489599"/>
            <a:ext cx="548007" cy="367200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8" name="Równoległobok 47">
            <a:extLst>
              <a:ext uri="{FF2B5EF4-FFF2-40B4-BE49-F238E27FC236}">
                <a16:creationId xmlns:a16="http://schemas.microsoft.com/office/drawing/2014/main" id="{F89D1A44-04EA-4319-A136-7AADE9184662}"/>
              </a:ext>
            </a:extLst>
          </p:cNvPr>
          <p:cNvSpPr/>
          <p:nvPr userDrawn="1"/>
        </p:nvSpPr>
        <p:spPr>
          <a:xfrm rot="10800000">
            <a:off x="1311818" y="6493199"/>
            <a:ext cx="548007" cy="363600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Równoległobok 48">
            <a:extLst>
              <a:ext uri="{FF2B5EF4-FFF2-40B4-BE49-F238E27FC236}">
                <a16:creationId xmlns:a16="http://schemas.microsoft.com/office/drawing/2014/main" id="{C2D627B9-4BFB-49A4-B722-3504018E26DE}"/>
              </a:ext>
            </a:extLst>
          </p:cNvPr>
          <p:cNvSpPr/>
          <p:nvPr userDrawn="1"/>
        </p:nvSpPr>
        <p:spPr>
          <a:xfrm rot="10800000">
            <a:off x="1720604" y="6489599"/>
            <a:ext cx="548007" cy="367200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0" name="Równoległobok 49">
            <a:extLst>
              <a:ext uri="{FF2B5EF4-FFF2-40B4-BE49-F238E27FC236}">
                <a16:creationId xmlns:a16="http://schemas.microsoft.com/office/drawing/2014/main" id="{E9F8AB03-0FD6-42B6-9457-6DC1FD404683}"/>
              </a:ext>
            </a:extLst>
          </p:cNvPr>
          <p:cNvSpPr/>
          <p:nvPr userDrawn="1"/>
        </p:nvSpPr>
        <p:spPr>
          <a:xfrm rot="10800000">
            <a:off x="2170749" y="6500985"/>
            <a:ext cx="548007" cy="362399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1" name="Równoległobok 50">
            <a:extLst>
              <a:ext uri="{FF2B5EF4-FFF2-40B4-BE49-F238E27FC236}">
                <a16:creationId xmlns:a16="http://schemas.microsoft.com/office/drawing/2014/main" id="{0ED2F259-BD0A-4DE3-BA62-DB064DCC9909}"/>
              </a:ext>
            </a:extLst>
          </p:cNvPr>
          <p:cNvSpPr/>
          <p:nvPr userDrawn="1"/>
        </p:nvSpPr>
        <p:spPr>
          <a:xfrm rot="10800000">
            <a:off x="1911000" y="6495600"/>
            <a:ext cx="613973" cy="362399"/>
          </a:xfrm>
          <a:prstGeom prst="parallelogram">
            <a:avLst>
              <a:gd name="adj" fmla="val 101052"/>
            </a:avLst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2" name="Równoległobok 51">
            <a:extLst>
              <a:ext uri="{FF2B5EF4-FFF2-40B4-BE49-F238E27FC236}">
                <a16:creationId xmlns:a16="http://schemas.microsoft.com/office/drawing/2014/main" id="{35A88965-4EB1-4F04-B3CF-269B05AD770B}"/>
              </a:ext>
            </a:extLst>
          </p:cNvPr>
          <p:cNvSpPr/>
          <p:nvPr userDrawn="1"/>
        </p:nvSpPr>
        <p:spPr>
          <a:xfrm rot="10800000">
            <a:off x="2132343" y="6490964"/>
            <a:ext cx="548007" cy="367200"/>
          </a:xfrm>
          <a:prstGeom prst="parallelogram">
            <a:avLst>
              <a:gd name="adj" fmla="val 947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gif"/><Relationship Id="rId10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emf"/><Relationship Id="rId5" Type="http://schemas.openxmlformats.org/officeDocument/2006/relationships/image" Target="../media/image42.jpeg"/><Relationship Id="rId4" Type="http://schemas.openxmlformats.org/officeDocument/2006/relationships/image" Target="cid:29677D75-22BE-4F4E-9EE9-F1C4D2E7826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>
          <a:xfrm>
            <a:off x="6918963" y="6485446"/>
            <a:ext cx="2133600" cy="365125"/>
          </a:xfrm>
        </p:spPr>
        <p:txBody>
          <a:bodyPr/>
          <a:lstStyle/>
          <a:p>
            <a:fld id="{99004C7B-40EC-4E2C-AA69-A489B7125BF0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701040" y="2642691"/>
            <a:ext cx="77998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l-PL" sz="4800" b="1" dirty="0">
                <a:latin typeface="Century Gothic" panose="020B0502020202020204" pitchFamily="34" charset="0"/>
                <a:cs typeface="Arial" panose="020B0604020202020204" pitchFamily="34" charset="0"/>
              </a:rPr>
              <a:t>Bezpieczeństwa</a:t>
            </a:r>
            <a:r>
              <a:rPr lang="pl-PL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br>
              <a:rPr lang="pl-PL" sz="40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 edycja - </a:t>
            </a:r>
            <a:r>
              <a:rPr lang="pl-PL" sz="4000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 – 19 maja 2019r. </a:t>
            </a:r>
            <a:endParaRPr lang="pl-PL" sz="2400" b="1" dirty="0">
              <a:solidFill>
                <a:srgbClr val="00539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87867A9-429A-418F-8BAC-66F1D5D2F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48"/>
          <a:stretch/>
        </p:blipFill>
        <p:spPr>
          <a:xfrm>
            <a:off x="1468906" y="2478100"/>
            <a:ext cx="6690032" cy="7027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7287C55-1285-4735-95DE-6FB7296CD8EC}"/>
              </a:ext>
            </a:extLst>
          </p:cNvPr>
          <p:cNvSpPr txBox="1"/>
          <p:nvPr/>
        </p:nvSpPr>
        <p:spPr>
          <a:xfrm>
            <a:off x="1594472" y="2367785"/>
            <a:ext cx="474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B916C09-1C8E-4007-A4A2-A5DD6A0547CB}"/>
              </a:ext>
            </a:extLst>
          </p:cNvPr>
          <p:cNvSpPr txBox="1"/>
          <p:nvPr/>
        </p:nvSpPr>
        <p:spPr>
          <a:xfrm>
            <a:off x="2514308" y="2393500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1948A69-DC14-4BB9-AFB6-67FC12694973}"/>
              </a:ext>
            </a:extLst>
          </p:cNvPr>
          <p:cNvSpPr txBox="1"/>
          <p:nvPr/>
        </p:nvSpPr>
        <p:spPr>
          <a:xfrm>
            <a:off x="3454894" y="2367785"/>
            <a:ext cx="42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9AE825-AF98-4533-B755-47F47E79DDBC}"/>
              </a:ext>
            </a:extLst>
          </p:cNvPr>
          <p:cNvSpPr txBox="1"/>
          <p:nvPr/>
        </p:nvSpPr>
        <p:spPr>
          <a:xfrm>
            <a:off x="4489205" y="239039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>
                <a:latin typeface="Century Gothic" panose="020B0502020202020204" pitchFamily="34" charset="0"/>
              </a:rPr>
              <a:t>Z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4B3AD07-7987-41D6-B5FC-AF1C988E3C61}"/>
              </a:ext>
            </a:extLst>
          </p:cNvPr>
          <p:cNvSpPr txBox="1"/>
          <p:nvPr/>
        </p:nvSpPr>
        <p:spPr>
          <a:xfrm>
            <a:off x="5543170" y="2390394"/>
            <a:ext cx="378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B256A5-F53F-4891-9FE3-53B52F07AC7F}"/>
              </a:ext>
            </a:extLst>
          </p:cNvPr>
          <p:cNvSpPr txBox="1"/>
          <p:nvPr/>
        </p:nvSpPr>
        <p:spPr>
          <a:xfrm>
            <a:off x="6397511" y="2367785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ED89226-ED2A-4110-9AE1-9769C7A73369}"/>
              </a:ext>
            </a:extLst>
          </p:cNvPr>
          <p:cNvSpPr txBox="1"/>
          <p:nvPr/>
        </p:nvSpPr>
        <p:spPr>
          <a:xfrm>
            <a:off x="7374023" y="2380345"/>
            <a:ext cx="697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>
                <a:latin typeface="Century Gothic" panose="020B0502020202020204" pitchFamily="34" charset="0"/>
              </a:rPr>
              <a:t>Ń</a:t>
            </a:r>
          </a:p>
        </p:txBody>
      </p:sp>
      <p:pic>
        <p:nvPicPr>
          <p:cNvPr id="6" name="Obraz 5" descr="Obraz zawierający przybranie głowy, kask, odzież, siedzi&#10;&#10;Opis wygenerowany automatycznie">
            <a:extLst>
              <a:ext uri="{FF2B5EF4-FFF2-40B4-BE49-F238E27FC236}">
                <a16:creationId xmlns:a16="http://schemas.microsoft.com/office/drawing/2014/main" id="{8BAC6AE8-20F3-4EA2-8F97-E933EF6E1B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53" y="1466630"/>
            <a:ext cx="1634733" cy="1634733"/>
          </a:xfrm>
          <a:prstGeom prst="rect">
            <a:avLst/>
          </a:prstGeom>
        </p:spPr>
      </p:pic>
      <p:pic>
        <p:nvPicPr>
          <p:cNvPr id="15" name="Obraz 14" descr="Obraz zawierający jajko, kubek, żywność, pomarańczowy&#10;&#10;Opis wygenerowany automatycznie">
            <a:extLst>
              <a:ext uri="{FF2B5EF4-FFF2-40B4-BE49-F238E27FC236}">
                <a16:creationId xmlns:a16="http://schemas.microsoft.com/office/drawing/2014/main" id="{61FBCD33-A7F6-4E87-A7DD-87DBB18715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96316">
            <a:off x="2887538" y="1669779"/>
            <a:ext cx="1228437" cy="12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2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720000" y="1800000"/>
            <a:ext cx="83593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Nieustająco dążymy do:</a:t>
            </a:r>
          </a:p>
          <a:p>
            <a:endParaRPr lang="pl-PL" sz="3200" b="1" dirty="0">
              <a:solidFill>
                <a:srgbClr val="00539F"/>
              </a:solidFill>
              <a:latin typeface="Century Gothic" panose="020B0502020202020204" pitchFamily="34" charset="0"/>
            </a:endParaRPr>
          </a:p>
          <a:p>
            <a:endParaRPr lang="pl-PL" sz="3200" b="1" dirty="0">
              <a:solidFill>
                <a:srgbClr val="00539F"/>
              </a:solidFill>
              <a:latin typeface="Century Gothic" panose="020B0502020202020204" pitchFamily="34" charset="0"/>
            </a:endParaRPr>
          </a:p>
          <a:p>
            <a:endParaRPr lang="pl-PL" sz="3200" b="1" dirty="0">
              <a:solidFill>
                <a:srgbClr val="00539F"/>
              </a:solidFill>
              <a:latin typeface="Century Gothic" panose="020B0502020202020204" pitchFamily="34" charset="0"/>
            </a:endParaRPr>
          </a:p>
          <a:p>
            <a:endParaRPr lang="pl-PL" sz="3200" b="1" dirty="0">
              <a:solidFill>
                <a:srgbClr val="00539F"/>
              </a:solidFill>
              <a:latin typeface="Century Gothic" panose="020B0502020202020204" pitchFamily="34" charset="0"/>
            </a:endParaRPr>
          </a:p>
          <a:p>
            <a:r>
              <a:rPr lang="pl-PL" sz="32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pl-PL" sz="3200" b="1" dirty="0">
              <a:solidFill>
                <a:srgbClr val="00539F"/>
              </a:solidFill>
              <a:latin typeface="Century Gothic" panose="020B0502020202020204" pitchFamily="34" charset="0"/>
            </a:endParaRPr>
          </a:p>
          <a:p>
            <a:r>
              <a:rPr lang="pl-PL" sz="3200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wypadków na budowach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783821" y="1610170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700" dirty="0">
                <a:solidFill>
                  <a:srgbClr val="F79E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pl-PL" sz="4000" dirty="0">
              <a:solidFill>
                <a:srgbClr val="F79E1C"/>
              </a:solidFill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E61C1C9C-28FC-4068-867F-15F11DFA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sz="2400" b="1" dirty="0">
                <a:latin typeface="Century Gothic" panose="020B0502020202020204" pitchFamily="34" charset="0"/>
              </a:rPr>
              <a:t>Tydzień Bezpieczeństwa</a:t>
            </a:r>
            <a:br>
              <a:rPr lang="pl-PL" b="1" dirty="0">
                <a:latin typeface="Century Gothic" panose="020B0502020202020204" pitchFamily="34" charset="0"/>
              </a:rPr>
            </a:b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</a:rPr>
              <a:t>NASZE CELE </a:t>
            </a:r>
          </a:p>
        </p:txBody>
      </p:sp>
      <p:sp>
        <p:nvSpPr>
          <p:cNvPr id="6" name="Symbol zastępczy stopki 14">
            <a:extLst>
              <a:ext uri="{FF2B5EF4-FFF2-40B4-BE49-F238E27FC236}">
                <a16:creationId xmlns:a16="http://schemas.microsoft.com/office/drawing/2014/main" id="{F3452205-B207-4F8C-AA9A-7246D411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13-19 maja 2019 r. - Tydzień Bezpieczeństwa </a:t>
            </a:r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7A0DF3D2-F803-4FF3-8689-D3C037CBB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615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 txBox="1">
            <a:spLocks/>
          </p:cNvSpPr>
          <p:nvPr/>
        </p:nvSpPr>
        <p:spPr>
          <a:xfrm>
            <a:off x="720000" y="1800000"/>
            <a:ext cx="3936775" cy="4309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Scenariusz 1</a:t>
            </a: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b="1" dirty="0">
              <a:latin typeface="Century Gothic" panose="020B0502020202020204" pitchFamily="34" charset="0"/>
              <a:cs typeface="Arial" pitchFamily="34" charset="0"/>
            </a:endParaRP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Scenariusz 2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20000" y="4140000"/>
            <a:ext cx="4313818" cy="88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pl-PL" i="1" spc="-6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(do uzupełnienia dla każdej budowy o gotowe scenariusze z Książki Pomysłów na Tydzień Bezpieczeństwa 2019)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0000" y="5472000"/>
            <a:ext cx="8118819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Budowa: …………………………………………..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BCF7464-6DCC-406E-9EB4-1624473B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Działania zaplanowane</a:t>
            </a:r>
          </a:p>
        </p:txBody>
      </p:sp>
      <p:sp>
        <p:nvSpPr>
          <p:cNvPr id="10" name="Symbol zastępczy stopki 14">
            <a:extLst>
              <a:ext uri="{FF2B5EF4-FFF2-40B4-BE49-F238E27FC236}">
                <a16:creationId xmlns:a16="http://schemas.microsoft.com/office/drawing/2014/main" id="{35AE7FE5-5B23-4EBA-90DC-39E64B21B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13-19 maja 2019 r. - Tydzień Bezpieczeństwa </a:t>
            </a:r>
          </a:p>
        </p:txBody>
      </p:sp>
      <p:sp>
        <p:nvSpPr>
          <p:cNvPr id="13" name="Symbol zastępczy numeru slajdu 5">
            <a:extLst>
              <a:ext uri="{FF2B5EF4-FFF2-40B4-BE49-F238E27FC236}">
                <a16:creationId xmlns:a16="http://schemas.microsoft.com/office/drawing/2014/main" id="{4AB849D8-9A07-4DDF-983F-4BDBF01DB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AF7B556-9CE2-4215-BEDA-AEBF8CDBA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1417638"/>
            <a:ext cx="2638219" cy="372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2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 txBox="1">
            <a:spLocks/>
          </p:cNvSpPr>
          <p:nvPr/>
        </p:nvSpPr>
        <p:spPr>
          <a:xfrm>
            <a:off x="720000" y="1800000"/>
            <a:ext cx="3936775" cy="4309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Scenariusz 2</a:t>
            </a: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b="1" dirty="0">
              <a:latin typeface="Century Gothic" panose="020B0502020202020204" pitchFamily="34" charset="0"/>
              <a:cs typeface="Arial" pitchFamily="34" charset="0"/>
            </a:endParaRPr>
          </a:p>
          <a:p>
            <a:pPr marL="180975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Scenariusz 3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96775" y="4140000"/>
            <a:ext cx="7920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pl-PL" i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(do uzupełnienia dla każdej budowy o gotowe scenariusze </a:t>
            </a:r>
            <a:br>
              <a:rPr lang="pl-PL" i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 Książki Pomysłów na Tydzień Bezpieczeństwa 2017)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000" y="5472000"/>
            <a:ext cx="8118819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Budowa: …………………………………………..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7D354DB2-BB13-454E-B425-7733ECD5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Działania zaplanowane</a:t>
            </a:r>
          </a:p>
        </p:txBody>
      </p:sp>
      <p:sp>
        <p:nvSpPr>
          <p:cNvPr id="10" name="Symbol zastępczy stopki 14">
            <a:extLst>
              <a:ext uri="{FF2B5EF4-FFF2-40B4-BE49-F238E27FC236}">
                <a16:creationId xmlns:a16="http://schemas.microsoft.com/office/drawing/2014/main" id="{2DD37736-ECCE-41F4-85C9-5A976D19B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13-19 maja 2019 r. - Tydzień Bezpieczeństwa </a:t>
            </a:r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793755D4-BEAB-43E8-9715-5C0029034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1752E83-1B1F-4BBF-B980-A553686064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0" y="2160000"/>
            <a:ext cx="307477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8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 txBox="1">
            <a:spLocks/>
          </p:cNvSpPr>
          <p:nvPr/>
        </p:nvSpPr>
        <p:spPr>
          <a:xfrm>
            <a:off x="720001" y="1800000"/>
            <a:ext cx="4816504" cy="74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pl-PL" b="1" kern="0" dirty="0">
                <a:latin typeface="Century Gothic" panose="020B0502020202020204" pitchFamily="34" charset="0"/>
                <a:cs typeface="Arial" panose="020B0604020202020204" pitchFamily="34" charset="0"/>
              </a:rPr>
              <a:t>Inne działania w ramach Tygodnia Bezpieczeństwa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9999" y="4140000"/>
            <a:ext cx="7920000" cy="9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i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(do uzupełnienia o projekty związane z BHP, realizowane w poszczególnych firmach niezależnie od TB, na które firma chce zwrócić szczególną uwagę, np. zdarzenia potencjalnie wypadkowe, odprawy poranne, etc.)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000" y="5472000"/>
            <a:ext cx="8118819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2800" b="1" dirty="0">
                <a:cs typeface="Arial" panose="020B0604020202020204" pitchFamily="34" charset="0"/>
              </a:rPr>
              <a:t>Budowa: …………………………………………..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B0971814-AF27-4BA5-9267-CF0E4BF4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Działania zaplanowane</a:t>
            </a:r>
          </a:p>
        </p:txBody>
      </p:sp>
      <p:sp>
        <p:nvSpPr>
          <p:cNvPr id="10" name="Symbol zastępczy stopki 14">
            <a:extLst>
              <a:ext uri="{FF2B5EF4-FFF2-40B4-BE49-F238E27FC236}">
                <a16:creationId xmlns:a16="http://schemas.microsoft.com/office/drawing/2014/main" id="{1612D2D8-56AC-429A-9A6E-CB727645D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13-19 maja 2019 r. - Tydzień Bezpieczeństwa </a:t>
            </a:r>
          </a:p>
        </p:txBody>
      </p:sp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45C7D8DE-2E1F-41EB-9652-92111A1E4B5E}"/>
              </a:ext>
            </a:extLst>
          </p:cNvPr>
          <p:cNvSpPr txBox="1">
            <a:spLocks/>
          </p:cNvSpPr>
          <p:nvPr/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04C7B-40EC-4E2C-AA69-A489B7125BF0}" type="slidenum">
              <a:rPr lang="pl-PL" smtClean="0">
                <a:latin typeface="Century Gothic" panose="020B0502020202020204" pitchFamily="34" charset="0"/>
              </a:rPr>
              <a:pPr/>
              <a:t>13</a:t>
            </a:fld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AE96E94-A00F-467C-B3C5-7563935505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478" y="2160000"/>
            <a:ext cx="319701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2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720000" y="1800000"/>
            <a:ext cx="81869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Liczy się zaangażowanie każdego z nas!</a:t>
            </a:r>
          </a:p>
          <a:p>
            <a:endParaRPr lang="pl-PL" sz="2000" b="1" dirty="0">
              <a:solidFill>
                <a:srgbClr val="00539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solidFill>
                  <a:srgbClr val="F79E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„Nigdy nie idź na skróty” </a:t>
            </a:r>
            <a:br>
              <a:rPr lang="pl-PL" sz="2000" b="1" dirty="0">
                <a:solidFill>
                  <a:srgbClr val="F79E1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solidFill>
                <a:srgbClr val="00539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1) Zaangażuj się </a:t>
            </a:r>
          </a:p>
          <a:p>
            <a:pPr>
              <a:spcBef>
                <a:spcPts val="600"/>
              </a:spcBef>
            </a:pP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2) Pamiętaj o bezpieczeństwie</a:t>
            </a:r>
          </a:p>
          <a:p>
            <a:pPr>
              <a:spcBef>
                <a:spcPts val="600"/>
              </a:spcBef>
            </a:pP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3) Przypominaj o nim innym </a:t>
            </a:r>
            <a:br>
              <a:rPr lang="pl-PL" sz="2000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pl-PL" sz="2000" b="1" dirty="0">
              <a:solidFill>
                <a:srgbClr val="00539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F272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PODAJ JE DALEJ!  MOŻESZ URATOWAĆ CZYJEŚ ŻYCIE!.</a:t>
            </a:r>
            <a:endParaRPr lang="pl-PL" sz="2000" b="1" dirty="0">
              <a:solidFill>
                <a:srgbClr val="00539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pl-PL" sz="2000" b="1" dirty="0">
              <a:solidFill>
                <a:srgbClr val="F272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F2BF99E0-415F-45C4-A185-03174ACC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sz="2400" b="1" dirty="0">
                <a:latin typeface="Century Gothic" panose="020B0502020202020204" pitchFamily="34" charset="0"/>
              </a:rPr>
              <a:t>Tydzień Bezpieczeństwa</a:t>
            </a:r>
            <a:br>
              <a:rPr lang="pl-PL" b="1" dirty="0">
                <a:latin typeface="Century Gothic" panose="020B0502020202020204" pitchFamily="34" charset="0"/>
              </a:rPr>
            </a:b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</a:rPr>
              <a:t>13-19 maja 2019 r.</a:t>
            </a:r>
          </a:p>
        </p:txBody>
      </p:sp>
      <p:sp>
        <p:nvSpPr>
          <p:cNvPr id="9" name="Symbol zastępczy stopki 14">
            <a:extLst>
              <a:ext uri="{FF2B5EF4-FFF2-40B4-BE49-F238E27FC236}">
                <a16:creationId xmlns:a16="http://schemas.microsoft.com/office/drawing/2014/main" id="{95B7B2CF-928D-4B72-B80F-F4207B163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13-19 maja 2019 r. - Tydzień Bezpieczeństwa </a:t>
            </a:r>
          </a:p>
        </p:txBody>
      </p:sp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0E88199F-FC11-480C-AA08-70C2898E9C5B}"/>
              </a:ext>
            </a:extLst>
          </p:cNvPr>
          <p:cNvSpPr txBox="1">
            <a:spLocks/>
          </p:cNvSpPr>
          <p:nvPr/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04C7B-40EC-4E2C-AA69-A489B7125BF0}" type="slidenum">
              <a:rPr lang="pl-PL" smtClean="0">
                <a:latin typeface="Century Gothic" panose="020B0502020202020204" pitchFamily="34" charset="0"/>
              </a:rPr>
              <a:pPr/>
              <a:t>14</a:t>
            </a:fld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A5EDEBD-A2CD-4902-8565-7DC97EE072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624" y="2160000"/>
            <a:ext cx="311091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1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9A9343A3-5F9A-42AE-9AFC-E250007ED278}"/>
              </a:ext>
            </a:extLst>
          </p:cNvPr>
          <p:cNvSpPr txBox="1">
            <a:spLocks/>
          </p:cNvSpPr>
          <p:nvPr/>
        </p:nvSpPr>
        <p:spPr>
          <a:xfrm>
            <a:off x="2973600" y="273600"/>
            <a:ext cx="6536434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180975" algn="l"/>
            <a:r>
              <a:rPr lang="pl-PL" sz="2400" b="1" dirty="0"/>
              <a:t>Tydzień Bezpieczeństwa </a:t>
            </a:r>
            <a:r>
              <a:rPr lang="pl-PL" sz="2400" b="1">
                <a:solidFill>
                  <a:srgbClr val="F79E1C"/>
                </a:solidFill>
              </a:rPr>
              <a:t>VI edycja</a:t>
            </a:r>
            <a:br>
              <a:rPr lang="pl-PL" b="1" dirty="0">
                <a:solidFill>
                  <a:srgbClr val="F79E1C"/>
                </a:solidFill>
              </a:rPr>
            </a:br>
            <a:r>
              <a:rPr lang="pl-PL" b="1" spc="-50" dirty="0">
                <a:solidFill>
                  <a:srgbClr val="00539F"/>
                </a:solidFill>
              </a:rPr>
              <a:t>PODSUMOWANIE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0DB3971-A2A7-4AF5-9018-B647C0009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3846852"/>
            <a:ext cx="3870882" cy="231855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96F6788-55A9-4091-AB4E-ED189A8943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9" y="3846852"/>
            <a:ext cx="3815819" cy="23185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16DAF7B-4845-4A77-BAAF-BC70F0A9CF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297" y="1546739"/>
            <a:ext cx="3820285" cy="216997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3938975-EF12-4791-8AC2-EF455E0ED0C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9" y="1551988"/>
            <a:ext cx="3815819" cy="21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4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8D8AA344-D1D1-4193-B41D-62DE4076F342}"/>
              </a:ext>
            </a:extLst>
          </p:cNvPr>
          <p:cNvSpPr/>
          <p:nvPr/>
        </p:nvSpPr>
        <p:spPr>
          <a:xfrm>
            <a:off x="264037" y="1882918"/>
            <a:ext cx="8595903" cy="4601965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8" name="Obraz 27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830" y="1896073"/>
            <a:ext cx="2444439" cy="829540"/>
          </a:xfrm>
          <a:prstGeom prst="rect">
            <a:avLst/>
          </a:prstGeom>
        </p:spPr>
      </p:pic>
      <p:pic>
        <p:nvPicPr>
          <p:cNvPr id="30" name="Obraz 29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613" y="3693572"/>
            <a:ext cx="1929327" cy="765735"/>
          </a:xfrm>
          <a:prstGeom prst="rect">
            <a:avLst/>
          </a:prstGeom>
        </p:spPr>
      </p:pic>
      <p:sp>
        <p:nvSpPr>
          <p:cNvPr id="36" name="Prostokąt 35"/>
          <p:cNvSpPr/>
          <p:nvPr/>
        </p:nvSpPr>
        <p:spPr>
          <a:xfrm>
            <a:off x="2597749" y="3059702"/>
            <a:ext cx="613970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594" y="1794037"/>
            <a:ext cx="1538138" cy="1061226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B414C250-A6A9-4CE4-AC3F-35CD678A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Wspólna inicjatywa 15 firm</a:t>
            </a: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8E919F68-CB8B-449D-8F45-DABF204C00C0}"/>
              </a:ext>
            </a:extLst>
          </p:cNvPr>
          <p:cNvSpPr txBox="1">
            <a:spLocks/>
          </p:cNvSpPr>
          <p:nvPr/>
        </p:nvSpPr>
        <p:spPr>
          <a:xfrm>
            <a:off x="360000" y="1440000"/>
            <a:ext cx="8280000" cy="49541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algn="l"/>
            <a:r>
              <a:rPr lang="pl-PL" sz="18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Sygnatariusze Porozumienia dla Bezpieczeństwa w Budownictwie</a:t>
            </a:r>
          </a:p>
        </p:txBody>
      </p:sp>
      <p:pic>
        <p:nvPicPr>
          <p:cNvPr id="11" name="Obraz 10" descr="Obraz zawierający clipart&#10;&#10;Opis wygenerowany automatycznie">
            <a:extLst>
              <a:ext uri="{FF2B5EF4-FFF2-40B4-BE49-F238E27FC236}">
                <a16:creationId xmlns:a16="http://schemas.microsoft.com/office/drawing/2014/main" id="{7CCE13BF-EE1A-4EAE-B960-24D7E5FF6C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936" y="2942955"/>
            <a:ext cx="1793887" cy="541030"/>
          </a:xfrm>
          <a:prstGeom prst="rect">
            <a:avLst/>
          </a:prstGeom>
        </p:spPr>
      </p:pic>
      <p:pic>
        <p:nvPicPr>
          <p:cNvPr id="1026" name="Picture 2" descr="Znalezione obrazy dla zapytania budimex logo">
            <a:extLst>
              <a:ext uri="{FF2B5EF4-FFF2-40B4-BE49-F238E27FC236}">
                <a16:creationId xmlns:a16="http://schemas.microsoft.com/office/drawing/2014/main" id="{341C366E-3642-4C81-9D0E-77D73AB1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38" y="2064261"/>
            <a:ext cx="1412901" cy="4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342EDAD-BB85-43F6-899B-408C69A9FE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739" y="2056119"/>
            <a:ext cx="1900161" cy="50883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DD7BDAE-1966-4DBD-9594-9C20C576CB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28" y="3093453"/>
            <a:ext cx="1804725" cy="282172"/>
          </a:xfrm>
          <a:prstGeom prst="rect">
            <a:avLst/>
          </a:prstGeom>
        </p:spPr>
      </p:pic>
      <p:sp>
        <p:nvSpPr>
          <p:cNvPr id="39" name="Tytuł 1">
            <a:extLst>
              <a:ext uri="{FF2B5EF4-FFF2-40B4-BE49-F238E27FC236}">
                <a16:creationId xmlns:a16="http://schemas.microsoft.com/office/drawing/2014/main" id="{0CC9F169-E6A2-41D7-A173-D0D364963704}"/>
              </a:ext>
            </a:extLst>
          </p:cNvPr>
          <p:cNvSpPr txBox="1">
            <a:spLocks/>
          </p:cNvSpPr>
          <p:nvPr/>
        </p:nvSpPr>
        <p:spPr>
          <a:xfrm>
            <a:off x="264037" y="4511181"/>
            <a:ext cx="8615926" cy="36902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algn="l"/>
            <a:r>
              <a:rPr lang="pl-PL" sz="18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Członkowie Zrzeszeni</a:t>
            </a:r>
          </a:p>
        </p:txBody>
      </p:sp>
      <p:pic>
        <p:nvPicPr>
          <p:cNvPr id="1032" name="Picture 8" descr="Znalezione obrazy dla zapytania logo porr">
            <a:extLst>
              <a:ext uri="{FF2B5EF4-FFF2-40B4-BE49-F238E27FC236}">
                <a16:creationId xmlns:a16="http://schemas.microsoft.com/office/drawing/2014/main" id="{CCDE92E1-F7AF-480F-BC7B-4065EA52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211" y="2734688"/>
            <a:ext cx="986430" cy="9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 logo skanska">
            <a:extLst>
              <a:ext uri="{FF2B5EF4-FFF2-40B4-BE49-F238E27FC236}">
                <a16:creationId xmlns:a16="http://schemas.microsoft.com/office/drawing/2014/main" id="{0CD5C3CD-7D68-47DF-92AC-DEFDA8A83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58"/>
          <a:stretch/>
        </p:blipFill>
        <p:spPr bwMode="auto">
          <a:xfrm>
            <a:off x="629126" y="3863104"/>
            <a:ext cx="1398207" cy="3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az 25" descr="Obraz zawierający clipart&#10;&#10;Opis wygenerowany automatycznie">
            <a:extLst>
              <a:ext uri="{FF2B5EF4-FFF2-40B4-BE49-F238E27FC236}">
                <a16:creationId xmlns:a16="http://schemas.microsoft.com/office/drawing/2014/main" id="{29E6304D-AAC2-4C1B-93D1-7ABB5CB0F6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3785802"/>
            <a:ext cx="1412901" cy="56323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B3F9C1BF-E37C-4719-A18F-8570D3A2F76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86" b="10136"/>
          <a:stretch/>
        </p:blipFill>
        <p:spPr>
          <a:xfrm>
            <a:off x="4527957" y="3692110"/>
            <a:ext cx="2011122" cy="739428"/>
          </a:xfrm>
          <a:prstGeom prst="rect">
            <a:avLst/>
          </a:prstGeom>
        </p:spPr>
      </p:pic>
      <p:pic>
        <p:nvPicPr>
          <p:cNvPr id="44" name="Obraz 43" descr="Obraz zawierający obiekt&#10;&#10;Opis wygenerowany automatycznie">
            <a:extLst>
              <a:ext uri="{FF2B5EF4-FFF2-40B4-BE49-F238E27FC236}">
                <a16:creationId xmlns:a16="http://schemas.microsoft.com/office/drawing/2014/main" id="{F77F4421-2F69-4C96-9CB3-75D353CE34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41" y="4974729"/>
            <a:ext cx="1541362" cy="396185"/>
          </a:xfrm>
          <a:prstGeom prst="rect">
            <a:avLst/>
          </a:prstGeom>
        </p:spPr>
      </p:pic>
      <p:pic>
        <p:nvPicPr>
          <p:cNvPr id="46" name="Obraz 45" descr="Obraz zawierający obiekt, clipart&#10;&#10;Opis wygenerowany automatycznie">
            <a:extLst>
              <a:ext uri="{FF2B5EF4-FFF2-40B4-BE49-F238E27FC236}">
                <a16:creationId xmlns:a16="http://schemas.microsoft.com/office/drawing/2014/main" id="{D48829BF-A2B7-49E6-8632-FAB0E2CD8A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953" y="4996409"/>
            <a:ext cx="1886004" cy="653419"/>
          </a:xfrm>
          <a:prstGeom prst="rect">
            <a:avLst/>
          </a:prstGeom>
        </p:spPr>
      </p:pic>
      <p:pic>
        <p:nvPicPr>
          <p:cNvPr id="57" name="Obraz 56">
            <a:extLst>
              <a:ext uri="{FF2B5EF4-FFF2-40B4-BE49-F238E27FC236}">
                <a16:creationId xmlns:a16="http://schemas.microsoft.com/office/drawing/2014/main" id="{32F84905-6C7D-42EE-A1BB-2757C8FE95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595" y="4762145"/>
            <a:ext cx="1658009" cy="1014816"/>
          </a:xfrm>
          <a:prstGeom prst="rect">
            <a:avLst/>
          </a:prstGeom>
        </p:spPr>
      </p:pic>
      <p:sp>
        <p:nvSpPr>
          <p:cNvPr id="22" name="Symbol zastępczy numeru slajdu 5">
            <a:extLst>
              <a:ext uri="{FF2B5EF4-FFF2-40B4-BE49-F238E27FC236}">
                <a16:creationId xmlns:a16="http://schemas.microsoft.com/office/drawing/2014/main" id="{CD944BA8-9B94-40CE-A766-0B9752FC4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23" name="Symbol zastępczy stopki 14">
            <a:extLst>
              <a:ext uri="{FF2B5EF4-FFF2-40B4-BE49-F238E27FC236}">
                <a16:creationId xmlns:a16="http://schemas.microsoft.com/office/drawing/2014/main" id="{5DF2FFF0-600B-453C-93AE-08637A76D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13-19 maja 2019 r. - Tydzień Bezpieczeństwa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FD29DE9-2304-4AB0-86B4-2BDCA548E15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04" y="2773082"/>
            <a:ext cx="2320791" cy="8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">
            <a:extLst>
              <a:ext uri="{FF2B5EF4-FFF2-40B4-BE49-F238E27FC236}">
                <a16:creationId xmlns:a16="http://schemas.microsoft.com/office/drawing/2014/main" id="{B414C250-A6A9-4CE4-AC3F-35CD678A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Wsparcie partnerów</a:t>
            </a: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8E919F68-CB8B-449D-8F45-DABF204C00C0}"/>
              </a:ext>
            </a:extLst>
          </p:cNvPr>
          <p:cNvSpPr txBox="1">
            <a:spLocks/>
          </p:cNvSpPr>
          <p:nvPr/>
        </p:nvSpPr>
        <p:spPr>
          <a:xfrm>
            <a:off x="360000" y="1440000"/>
            <a:ext cx="8280000" cy="49541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algn="l"/>
            <a:r>
              <a:rPr lang="pl-PL" sz="18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Partnerzy Porozumienia dla Bezpieczeństwa w Budownictwie</a:t>
            </a:r>
          </a:p>
        </p:txBody>
      </p:sp>
      <p:sp>
        <p:nvSpPr>
          <p:cNvPr id="22" name="Symbol zastępczy numeru slajdu 5">
            <a:extLst>
              <a:ext uri="{FF2B5EF4-FFF2-40B4-BE49-F238E27FC236}">
                <a16:creationId xmlns:a16="http://schemas.microsoft.com/office/drawing/2014/main" id="{CD944BA8-9B94-40CE-A766-0B9752FC4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23" name="Picture 2" descr="Pzwfs.com.pl">
            <a:extLst>
              <a:ext uri="{FF2B5EF4-FFF2-40B4-BE49-F238E27FC236}">
                <a16:creationId xmlns:a16="http://schemas.microsoft.com/office/drawing/2014/main" id="{286B99AA-0080-4284-BFE0-BBFC9B6C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603" y="1970965"/>
            <a:ext cx="1322025" cy="197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66EF319-79D8-48E4-BD7B-E60D61929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849" y="2084829"/>
            <a:ext cx="2273646" cy="1284610"/>
          </a:xfrm>
          <a:prstGeom prst="rect">
            <a:avLst/>
          </a:prstGeom>
        </p:spPr>
      </p:pic>
      <p:sp>
        <p:nvSpPr>
          <p:cNvPr id="25" name="Tytuł 1">
            <a:extLst>
              <a:ext uri="{FF2B5EF4-FFF2-40B4-BE49-F238E27FC236}">
                <a16:creationId xmlns:a16="http://schemas.microsoft.com/office/drawing/2014/main" id="{62C7FEAC-AC39-4546-BE6C-FB332DF92E57}"/>
              </a:ext>
            </a:extLst>
          </p:cNvPr>
          <p:cNvSpPr txBox="1">
            <a:spLocks/>
          </p:cNvSpPr>
          <p:nvPr/>
        </p:nvSpPr>
        <p:spPr>
          <a:xfrm>
            <a:off x="360000" y="3957633"/>
            <a:ext cx="8104293" cy="49541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algn="l"/>
            <a:r>
              <a:rPr lang="pl-PL" sz="1800" b="1" dirty="0">
                <a:solidFill>
                  <a:srgbClr val="00539F"/>
                </a:solidFill>
                <a:latin typeface="Century Gothic" panose="020B0502020202020204" pitchFamily="34" charset="0"/>
              </a:rPr>
              <a:t>Instytucje wspierające</a:t>
            </a:r>
          </a:p>
        </p:txBody>
      </p:sp>
      <p:pic>
        <p:nvPicPr>
          <p:cNvPr id="29" name="Picture 6" descr="http://www.piib.org.pl/templates/piib_entim/images/skin/logo2.png">
            <a:extLst>
              <a:ext uri="{FF2B5EF4-FFF2-40B4-BE49-F238E27FC236}">
                <a16:creationId xmlns:a16="http://schemas.microsoft.com/office/drawing/2014/main" id="{2E304BD9-E9E5-4A6D-92E0-A2B3009D6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800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17" y="4953560"/>
            <a:ext cx="1610301" cy="74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C947ED7E-F744-488A-8AF4-3E4AFEB84F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727" y="4953560"/>
            <a:ext cx="780713" cy="742644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44421966-6DCA-4418-A4D6-DC70A3247EB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569" y="4792096"/>
            <a:ext cx="1053454" cy="999555"/>
          </a:xfrm>
          <a:prstGeom prst="rect">
            <a:avLst/>
          </a:prstGeom>
        </p:spPr>
      </p:pic>
      <p:pic>
        <p:nvPicPr>
          <p:cNvPr id="34" name="Picture 4" descr="C:\Users\WasilewskiM_old\Desktop\z puliptu\BHP\BHP 2013\Porozumienie\2. Tematy\2. WWW i logotyp\solidarność.jpg">
            <a:extLst>
              <a:ext uri="{FF2B5EF4-FFF2-40B4-BE49-F238E27FC236}">
                <a16:creationId xmlns:a16="http://schemas.microsoft.com/office/drawing/2014/main" id="{E16C84ED-EC50-4990-83F7-B53DB88C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859" y="4877507"/>
            <a:ext cx="987771" cy="8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315022AA-A65E-4377-9691-3C354ADA611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25" y="5852203"/>
            <a:ext cx="2620215" cy="438218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77D3C048-2BA1-4246-95FB-F5C098F5EE5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807" y="5940963"/>
            <a:ext cx="2269904" cy="260697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145E66EE-8ADD-4362-86CE-8D850BF7D8C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357" y="4962770"/>
            <a:ext cx="1353786" cy="708493"/>
          </a:xfrm>
          <a:prstGeom prst="rect">
            <a:avLst/>
          </a:prstGeom>
        </p:spPr>
      </p:pic>
      <p:sp>
        <p:nvSpPr>
          <p:cNvPr id="41" name="Symbol zastępczy stopki 14">
            <a:extLst>
              <a:ext uri="{FF2B5EF4-FFF2-40B4-BE49-F238E27FC236}">
                <a16:creationId xmlns:a16="http://schemas.microsoft.com/office/drawing/2014/main" id="{F0BE17F7-9AFC-470D-A9CD-E5DF80C0A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13-19 maja 2019 r. - Tydzień Bezpieczeństwa </a:t>
            </a:r>
          </a:p>
        </p:txBody>
      </p:sp>
      <p:pic>
        <p:nvPicPr>
          <p:cNvPr id="1026" name="Picture 2" descr="Znalezione obrazy dla zapytania stowarzyszenie pracowników służby bhp logo">
            <a:extLst>
              <a:ext uri="{FF2B5EF4-FFF2-40B4-BE49-F238E27FC236}">
                <a16:creationId xmlns:a16="http://schemas.microsoft.com/office/drawing/2014/main" id="{009FEC42-EF1D-487D-9F5A-7DB607C4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794" y="4913873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4A4146CE-80A1-47DC-8445-33D3151154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357" y="2048197"/>
            <a:ext cx="1284610" cy="1284610"/>
          </a:xfrm>
          <a:prstGeom prst="rect">
            <a:avLst/>
          </a:prstGeom>
        </p:spPr>
      </p:pic>
      <p:pic>
        <p:nvPicPr>
          <p:cNvPr id="2" name="Picture 2" descr="Znalezione obrazy dla zapytania ciop">
            <a:extLst>
              <a:ext uri="{FF2B5EF4-FFF2-40B4-BE49-F238E27FC236}">
                <a16:creationId xmlns:a16="http://schemas.microsoft.com/office/drawing/2014/main" id="{120720DB-4F23-4AA6-B495-167C6119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20" y="5818626"/>
            <a:ext cx="2047823" cy="4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20000" y="1800000"/>
            <a:ext cx="8119200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Zasięg Tygodnia Bezpieczeństwa (TB)</a:t>
            </a:r>
          </a:p>
          <a:p>
            <a:pPr lvl="1">
              <a:buClr>
                <a:srgbClr val="FF4D00"/>
              </a:buClr>
            </a:pPr>
            <a:r>
              <a:rPr lang="pl-PL" sz="3200" b="1" dirty="0">
                <a:solidFill>
                  <a:srgbClr val="F272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40 000 osób</a:t>
            </a:r>
            <a:b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pl-PL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Świadomość BHP na co dzień</a:t>
            </a:r>
          </a:p>
          <a:p>
            <a:pPr lvl="1">
              <a:buClr>
                <a:srgbClr val="00539F"/>
              </a:buClr>
            </a:pPr>
            <a:r>
              <a:rPr lang="pl-PL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Niestety,  w 2018 r. zginęło </a:t>
            </a:r>
            <a:r>
              <a:rPr lang="pl-PL" sz="3200" b="1" dirty="0">
                <a:solidFill>
                  <a:srgbClr val="F272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</a:t>
            </a:r>
            <a:r>
              <a:rPr lang="pl-PL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>
                <a:solidFill>
                  <a:srgbClr val="F272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osób!</a:t>
            </a:r>
            <a:r>
              <a:rPr lang="pl-PL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539F"/>
              </a:buClr>
            </a:pPr>
            <a: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  <a:t>BHP pozostaje tylko teorią!</a:t>
            </a:r>
            <a:b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pl-PL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Codziennie przypominamy:</a:t>
            </a:r>
            <a:endParaRPr lang="pl-PL" b="1" dirty="0">
              <a:solidFill>
                <a:srgbClr val="00539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indent="360363"/>
            <a:r>
              <a:rPr lang="pl-PL" sz="3200" b="1" dirty="0">
                <a:solidFill>
                  <a:srgbClr val="F272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„Nigdy nie idź na skróty”</a:t>
            </a:r>
            <a:endParaRPr lang="pl-PL" sz="3200" dirty="0">
              <a:solidFill>
                <a:srgbClr val="F272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1"/>
            <a:endParaRPr lang="pl-PL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l-PL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52DCE32-5D4C-4B42-95B0-F728A744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sz="2400" b="1" dirty="0"/>
              <a:t>Wielkie Święto Bezpieczeństwa </a:t>
            </a:r>
            <a:br>
              <a:rPr lang="pl-PL" dirty="0">
                <a:solidFill>
                  <a:srgbClr val="F79E1C"/>
                </a:solidFill>
              </a:rPr>
            </a:br>
            <a:r>
              <a:rPr lang="pl-PL" b="1" spc="-50" dirty="0">
                <a:solidFill>
                  <a:srgbClr val="00539F"/>
                </a:solidFill>
              </a:rPr>
              <a:t>TYDZIEŃ BEZPIECZEŃSTWA</a:t>
            </a:r>
            <a:endParaRPr lang="pl-PL" sz="2400" dirty="0">
              <a:solidFill>
                <a:srgbClr val="00539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Symbol zastępczy numeru slajdu 5">
            <a:extLst>
              <a:ext uri="{FF2B5EF4-FFF2-40B4-BE49-F238E27FC236}">
                <a16:creationId xmlns:a16="http://schemas.microsoft.com/office/drawing/2014/main" id="{20DC3838-FF79-40B0-8659-9B8E9AEEE5AD}"/>
              </a:ext>
            </a:extLst>
          </p:cNvPr>
          <p:cNvSpPr txBox="1">
            <a:spLocks/>
          </p:cNvSpPr>
          <p:nvPr/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04C7B-40EC-4E2C-AA69-A489B7125BF0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38" name="Symbol zastępczy stopki 14">
            <a:extLst>
              <a:ext uri="{FF2B5EF4-FFF2-40B4-BE49-F238E27FC236}">
                <a16:creationId xmlns:a16="http://schemas.microsoft.com/office/drawing/2014/main" id="{EEDC93B7-D091-4CC3-A24D-6AC88B37F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13-19 maja 2019 r. - Tydzień Bezpieczeństwa </a:t>
            </a:r>
          </a:p>
        </p:txBody>
      </p:sp>
    </p:spTree>
    <p:extLst>
      <p:ext uri="{BB962C8B-B14F-4D97-AF65-F5344CB8AC3E}">
        <p14:creationId xmlns:p14="http://schemas.microsoft.com/office/powerpoint/2010/main" val="197182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>
          <a:xfrm>
            <a:off x="6918963" y="6485446"/>
            <a:ext cx="2133600" cy="365125"/>
          </a:xfrm>
        </p:spPr>
        <p:txBody>
          <a:bodyPr/>
          <a:lstStyle/>
          <a:p>
            <a:fld id="{99004C7B-40EC-4E2C-AA69-A489B7125BF0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50720" y="1800000"/>
            <a:ext cx="48070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„Nigdy nie idź na skróty”</a:t>
            </a:r>
          </a:p>
          <a:p>
            <a:endParaRPr lang="pl-PL" sz="1200" b="1" dirty="0">
              <a:solidFill>
                <a:srgbClr val="00539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C688155-D1D5-4EE9-B3FD-1F04A5EE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/>
              <a:t>Hasło tej edycji</a:t>
            </a:r>
            <a:endParaRPr lang="pl-PL" b="1" dirty="0">
              <a:latin typeface="Century Gothic" panose="020B0502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4042632-9698-4FCC-8008-50D058A80F7E}"/>
              </a:ext>
            </a:extLst>
          </p:cNvPr>
          <p:cNvSpPr/>
          <p:nvPr/>
        </p:nvSpPr>
        <p:spPr>
          <a:xfrm>
            <a:off x="457201" y="3297354"/>
            <a:ext cx="4539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latin typeface="Century Gothic" panose="020B0502020202020204" pitchFamily="34" charset="0"/>
              </a:rPr>
              <a:t>Wypadki na budowach!</a:t>
            </a:r>
          </a:p>
          <a:p>
            <a:r>
              <a:rPr lang="pl-PL" sz="4000" b="1" dirty="0">
                <a:latin typeface="Century Gothic" panose="020B0502020202020204" pitchFamily="34" charset="0"/>
              </a:rPr>
              <a:t>Nie godzimy się na taki stan!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0E26F30-D610-4F3B-974D-E96C50E96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38" y="1541531"/>
            <a:ext cx="331938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ECC89ED-C95A-4509-AA51-B8EB9FFAA9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0965" y="3909447"/>
            <a:ext cx="2182090" cy="2485968"/>
          </a:xfrm>
          <a:prstGeom prst="rect">
            <a:avLst/>
          </a:prstGeom>
        </p:spPr>
      </p:pic>
      <p:pic>
        <p:nvPicPr>
          <p:cNvPr id="22" name="Obraz 21" descr="C:\Users\azaremba\AppData\Local\Microsoft\Windows\INetCache\Content.Outlook\O6WTQ0OV\20180628_072440.jpg">
            <a:extLst>
              <a:ext uri="{FF2B5EF4-FFF2-40B4-BE49-F238E27FC236}">
                <a16:creationId xmlns:a16="http://schemas.microsoft.com/office/drawing/2014/main" id="{256A2B53-1FE2-41DC-8DDE-6CC3B9BB944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445" r="978" b="17897"/>
          <a:stretch/>
        </p:blipFill>
        <p:spPr bwMode="auto">
          <a:xfrm>
            <a:off x="675749" y="3906750"/>
            <a:ext cx="2434326" cy="2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E82BBD35-6C0B-46A2-9BFB-8975B22D7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451" y="1929898"/>
            <a:ext cx="1828847" cy="181362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1FEBADE-E2A5-48E2-8276-6D699E9D5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062" y="1929898"/>
            <a:ext cx="1878776" cy="1813620"/>
          </a:xfrm>
          <a:prstGeom prst="rect">
            <a:avLst/>
          </a:prstGeom>
        </p:spPr>
      </p:pic>
      <p:pic>
        <p:nvPicPr>
          <p:cNvPr id="30" name="Picture 2" descr="C:\Users\pc3504\Documents\Wypadki\IMG_4338.JPG">
            <a:extLst>
              <a:ext uri="{FF2B5EF4-FFF2-40B4-BE49-F238E27FC236}">
                <a16:creationId xmlns:a16="http://schemas.microsoft.com/office/drawing/2014/main" id="{2C43E91E-99F7-40F1-ACBE-28280A672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9508" y="3879272"/>
            <a:ext cx="3262015" cy="251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36D9998E-FD7B-4CAF-A660-E2B3E935C7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749" y="1931049"/>
            <a:ext cx="2434326" cy="18360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439A949-2364-4857-8489-218B6B3C86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6409" y="1929898"/>
            <a:ext cx="1736472" cy="1836000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2FCE22DD-171C-4887-B249-469258C9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Tydzień Bezpieczeństwa</a:t>
            </a:r>
          </a:p>
        </p:txBody>
      </p:sp>
      <p:sp>
        <p:nvSpPr>
          <p:cNvPr id="12" name="Symbol zastępczy stopki 14">
            <a:extLst>
              <a:ext uri="{FF2B5EF4-FFF2-40B4-BE49-F238E27FC236}">
                <a16:creationId xmlns:a16="http://schemas.microsoft.com/office/drawing/2014/main" id="{A5472BE2-658F-4009-9B7C-672A466CF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13-19 maja 2019 r. - Tydzień Bezpieczeństwa </a:t>
            </a:r>
          </a:p>
        </p:txBody>
      </p:sp>
      <p:sp>
        <p:nvSpPr>
          <p:cNvPr id="27" name="Symbol zastępczy numeru slajdu 5">
            <a:extLst>
              <a:ext uri="{FF2B5EF4-FFF2-40B4-BE49-F238E27FC236}">
                <a16:creationId xmlns:a16="http://schemas.microsoft.com/office/drawing/2014/main" id="{59A440A7-B395-458F-803D-24F107C97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FD6E5E3E-9BE7-4FF5-AE13-EE18B87798F8}"/>
              </a:ext>
            </a:extLst>
          </p:cNvPr>
          <p:cNvSpPr txBox="1"/>
          <p:nvPr/>
        </p:nvSpPr>
        <p:spPr>
          <a:xfrm>
            <a:off x="540000" y="1440000"/>
            <a:ext cx="8237838" cy="42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Temat przewodni: </a:t>
            </a:r>
            <a:r>
              <a:rPr lang="pl-PL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„Nigdy nie idź na skróty”. </a:t>
            </a: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Dlaczego?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0F8515C-57F2-4515-8823-F70AB3A182D6}"/>
              </a:ext>
            </a:extLst>
          </p:cNvPr>
          <p:cNvSpPr txBox="1"/>
          <p:nvPr/>
        </p:nvSpPr>
        <p:spPr>
          <a:xfrm>
            <a:off x="2824419" y="3467200"/>
            <a:ext cx="2856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90AACF6-F1B3-4784-A7F0-CE2AAA6B275E}"/>
              </a:ext>
            </a:extLst>
          </p:cNvPr>
          <p:cNvSpPr txBox="1"/>
          <p:nvPr/>
        </p:nvSpPr>
        <p:spPr>
          <a:xfrm>
            <a:off x="4624860" y="3458033"/>
            <a:ext cx="2856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B0BC29C-E44E-46B1-A326-521152950DBD}"/>
              </a:ext>
            </a:extLst>
          </p:cNvPr>
          <p:cNvSpPr txBox="1"/>
          <p:nvPr/>
        </p:nvSpPr>
        <p:spPr>
          <a:xfrm>
            <a:off x="6549260" y="3439217"/>
            <a:ext cx="2856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4E3F28A-5608-4840-A0DB-8DBFDC606242}"/>
              </a:ext>
            </a:extLst>
          </p:cNvPr>
          <p:cNvSpPr txBox="1"/>
          <p:nvPr/>
        </p:nvSpPr>
        <p:spPr>
          <a:xfrm>
            <a:off x="8501007" y="3439752"/>
            <a:ext cx="2856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9C96215-F620-4EF3-9608-D3F2DC185B9F}"/>
              </a:ext>
            </a:extLst>
          </p:cNvPr>
          <p:cNvSpPr txBox="1"/>
          <p:nvPr/>
        </p:nvSpPr>
        <p:spPr>
          <a:xfrm>
            <a:off x="2846002" y="6090858"/>
            <a:ext cx="2856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AC398BE-C428-46F2-9EF0-7ECE88DD1B47}"/>
              </a:ext>
            </a:extLst>
          </p:cNvPr>
          <p:cNvSpPr txBox="1"/>
          <p:nvPr/>
        </p:nvSpPr>
        <p:spPr>
          <a:xfrm>
            <a:off x="6263604" y="6076324"/>
            <a:ext cx="2856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1FFF3E4-F119-47FF-85FB-80E34A18C394}"/>
              </a:ext>
            </a:extLst>
          </p:cNvPr>
          <p:cNvSpPr txBox="1"/>
          <p:nvPr/>
        </p:nvSpPr>
        <p:spPr>
          <a:xfrm>
            <a:off x="8567399" y="6090858"/>
            <a:ext cx="2856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b="1" dirty="0">
                <a:latin typeface="Century Gothic" panose="020B0502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084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image1.jpeg">
            <a:extLst>
              <a:ext uri="{FF2B5EF4-FFF2-40B4-BE49-F238E27FC236}">
                <a16:creationId xmlns:a16="http://schemas.microsoft.com/office/drawing/2014/main" id="{03FB277E-BAFE-4241-B93F-8EAA3A08B24C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817" y="4099005"/>
            <a:ext cx="2069962" cy="225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937A064-42D3-4BB3-B92C-B803E7A6789F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9816" y="2011364"/>
            <a:ext cx="2076893" cy="1963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40000" y="1440000"/>
            <a:ext cx="8237838" cy="41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Temat przewodni: </a:t>
            </a:r>
            <a:r>
              <a:rPr lang="pl-PL" b="1" dirty="0">
                <a:solidFill>
                  <a:srgbClr val="F79E1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„Nigdy nie idź na skróty”. </a:t>
            </a: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Dlaczego?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D59C521C-CB05-46A5-80E8-83ED5BB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Tydzień Bezpieczeństwa </a:t>
            </a:r>
            <a:r>
              <a:rPr lang="pl-PL" b="1" dirty="0">
                <a:solidFill>
                  <a:srgbClr val="F79E1C"/>
                </a:solidFill>
                <a:latin typeface="Century Gothic" panose="020B0502020202020204" pitchFamily="34" charset="0"/>
              </a:rPr>
              <a:t>VI</a:t>
            </a:r>
          </a:p>
        </p:txBody>
      </p:sp>
      <p:sp>
        <p:nvSpPr>
          <p:cNvPr id="6" name="Symbol zastępczy stopki 14">
            <a:extLst>
              <a:ext uri="{FF2B5EF4-FFF2-40B4-BE49-F238E27FC236}">
                <a16:creationId xmlns:a16="http://schemas.microsoft.com/office/drawing/2014/main" id="{DB28EE5F-E528-4366-A681-ECB783C39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13-19 maja 2019 r. - Tydzień Bezpieczeństwa </a:t>
            </a:r>
          </a:p>
        </p:txBody>
      </p:sp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A5B24C5B-FF2E-45D8-A9B5-ED1944C0C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4C7B-40EC-4E2C-AA69-A489B7125BF0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AF6780E-0880-4B14-9F2B-A25B25CA4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905787"/>
            <a:ext cx="3244738" cy="2069065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1EB1E57F-FD5B-4BC2-BD17-908B7C5ACDA7}"/>
              </a:ext>
            </a:extLst>
          </p:cNvPr>
          <p:cNvPicPr/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62316" y="7184095"/>
            <a:ext cx="3801807" cy="1257462"/>
          </a:xfrm>
          <a:prstGeom prst="rect">
            <a:avLst/>
          </a:prstGeom>
          <a:noFill/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8D584ED-A94E-483D-8057-D30B74BF6C73}"/>
              </a:ext>
            </a:extLst>
          </p:cNvPr>
          <p:cNvSpPr txBox="1"/>
          <p:nvPr/>
        </p:nvSpPr>
        <p:spPr>
          <a:xfrm>
            <a:off x="3121832" y="3648674"/>
            <a:ext cx="3279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B03E094-D96F-4A95-94EC-9AE97ADB43AF}"/>
              </a:ext>
            </a:extLst>
          </p:cNvPr>
          <p:cNvSpPr txBox="1"/>
          <p:nvPr/>
        </p:nvSpPr>
        <p:spPr>
          <a:xfrm>
            <a:off x="3012358" y="5983086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13" name="Symbol zastępczy zawartości 8">
            <a:extLst>
              <a:ext uri="{FF2B5EF4-FFF2-40B4-BE49-F238E27FC236}">
                <a16:creationId xmlns:a16="http://schemas.microsoft.com/office/drawing/2014/main" id="{478C4265-E2AF-4D87-ACBF-65826ADBA3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312" y="4078020"/>
            <a:ext cx="3244738" cy="230963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80C45C-243A-4F97-A21E-1BF60AFB11FC}"/>
              </a:ext>
            </a:extLst>
          </p:cNvPr>
          <p:cNvSpPr txBox="1"/>
          <p:nvPr/>
        </p:nvSpPr>
        <p:spPr>
          <a:xfrm>
            <a:off x="7481200" y="3602259"/>
            <a:ext cx="339161" cy="373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31BECF9-EB61-44A8-8134-010BC7C7E024}"/>
              </a:ext>
            </a:extLst>
          </p:cNvPr>
          <p:cNvSpPr txBox="1"/>
          <p:nvPr/>
        </p:nvSpPr>
        <p:spPr>
          <a:xfrm>
            <a:off x="7387698" y="6025974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2597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/>
          <p:cNvSpPr txBox="1"/>
          <p:nvPr/>
        </p:nvSpPr>
        <p:spPr>
          <a:xfrm>
            <a:off x="720000" y="1800000"/>
            <a:ext cx="5477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266700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Już 6 lat poprzez ćwiczenia praktyczne, szkolenia, pokazy, wykłady i inne działania poprawiamy kulturę bezpieczeństwa na budowach.</a:t>
            </a:r>
          </a:p>
          <a:p>
            <a:pPr marL="442913" lvl="1" indent="-266700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FF99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Wszyscy mamy jeszcze wiele do zrobienia! </a:t>
            </a: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" y="4310591"/>
            <a:ext cx="1529466" cy="216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824" y="4292119"/>
            <a:ext cx="1549537" cy="2160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10" y="4301355"/>
            <a:ext cx="1527648" cy="216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543" y="4310591"/>
            <a:ext cx="1576697" cy="2160000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72293162-09F0-4358-8A1B-56C05078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2" y="274638"/>
            <a:ext cx="5714397" cy="1143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 marL="180975" algn="l"/>
            <a:r>
              <a:rPr lang="pl-PL" b="1" dirty="0">
                <a:latin typeface="Century Gothic" panose="020B0502020202020204" pitchFamily="34" charset="0"/>
              </a:rPr>
              <a:t>Tydzień Bezpieczeństwa </a:t>
            </a:r>
            <a:r>
              <a:rPr lang="pl-PL" b="1" dirty="0">
                <a:solidFill>
                  <a:srgbClr val="F79E1C"/>
                </a:solidFill>
                <a:latin typeface="Century Gothic" panose="020B0502020202020204" pitchFamily="34" charset="0"/>
              </a:rPr>
              <a:t>VI</a:t>
            </a:r>
          </a:p>
        </p:txBody>
      </p:sp>
      <p:sp>
        <p:nvSpPr>
          <p:cNvPr id="13" name="Symbol zastępczy numeru slajdu 5">
            <a:extLst>
              <a:ext uri="{FF2B5EF4-FFF2-40B4-BE49-F238E27FC236}">
                <a16:creationId xmlns:a16="http://schemas.microsoft.com/office/drawing/2014/main" id="{EC3D8598-653E-402C-8812-84E841C2285F}"/>
              </a:ext>
            </a:extLst>
          </p:cNvPr>
          <p:cNvSpPr txBox="1">
            <a:spLocks/>
          </p:cNvSpPr>
          <p:nvPr/>
        </p:nvSpPr>
        <p:spPr>
          <a:xfrm>
            <a:off x="7836759" y="6490825"/>
            <a:ext cx="85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04C7B-40EC-4E2C-AA69-A489B7125BF0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17" name="Symbol zastępczy stopki 14">
            <a:extLst>
              <a:ext uri="{FF2B5EF4-FFF2-40B4-BE49-F238E27FC236}">
                <a16:creationId xmlns:a16="http://schemas.microsoft.com/office/drawing/2014/main" id="{CF7D3377-B018-40F0-A863-9AB0CB0C4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7164" y="6511810"/>
            <a:ext cx="489519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13-19 maja 2019 r. - Tydzień Bezpieczeństwa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646" y="4310591"/>
            <a:ext cx="1529917" cy="2160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A1AFF3D-AC56-403B-AE6C-BF1AD3454B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55" y="1417638"/>
            <a:ext cx="1906008" cy="26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9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AE201583-04D2-411A-8752-DF926B6160C5}"/>
              </a:ext>
            </a:extLst>
          </p:cNvPr>
          <p:cNvSpPr txBox="1">
            <a:spLocks/>
          </p:cNvSpPr>
          <p:nvPr/>
        </p:nvSpPr>
        <p:spPr>
          <a:xfrm>
            <a:off x="2973600" y="273600"/>
            <a:ext cx="6536434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180975" algn="l"/>
            <a:r>
              <a:rPr lang="pl-PL" sz="2400" b="1" dirty="0"/>
              <a:t>Tydzień Bezpieczeństwa </a:t>
            </a:r>
            <a:r>
              <a:rPr lang="pl-PL" sz="2400" b="1" dirty="0">
                <a:solidFill>
                  <a:srgbClr val="F79E1C"/>
                </a:solidFill>
              </a:rPr>
              <a:t>VI edycja</a:t>
            </a:r>
            <a:br>
              <a:rPr lang="pl-PL" b="1" dirty="0">
                <a:solidFill>
                  <a:srgbClr val="F79E1C"/>
                </a:solidFill>
              </a:rPr>
            </a:br>
            <a:r>
              <a:rPr lang="pl-PL" b="1" spc="-50" dirty="0">
                <a:solidFill>
                  <a:srgbClr val="00539F"/>
                </a:solidFill>
              </a:rPr>
              <a:t>DZIAŁANIA PREWENCYJNE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8413FE2-40E6-427F-80B5-944216B3A0B0}"/>
              </a:ext>
            </a:extLst>
          </p:cNvPr>
          <p:cNvSpPr txBox="1"/>
          <p:nvPr/>
        </p:nvSpPr>
        <p:spPr>
          <a:xfrm>
            <a:off x="719999" y="1800000"/>
            <a:ext cx="5791333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266700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Szkolenia z pierwszej pomocy</a:t>
            </a:r>
          </a:p>
          <a:p>
            <a:pPr marL="442913" lvl="1" indent="-266700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Warsztaty i prezentacje praktyk BHP</a:t>
            </a:r>
          </a:p>
          <a:p>
            <a:pPr marL="442913" lvl="1" indent="-266700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Pokazy zabezpieczeń </a:t>
            </a:r>
          </a:p>
          <a:p>
            <a:pPr marL="442913" lvl="1" indent="-266700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539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Prelekcje inspektorów PIP</a:t>
            </a:r>
          </a:p>
          <a:p>
            <a:pPr marL="0" lvl="1" algn="r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</a:pPr>
            <a:endParaRPr lang="pl-PL" b="1" dirty="0">
              <a:solidFill>
                <a:srgbClr val="FF99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lvl="1" algn="r">
              <a:spcBef>
                <a:spcPts val="600"/>
              </a:spcBef>
              <a:spcAft>
                <a:spcPts val="1200"/>
              </a:spcAft>
              <a:buClr>
                <a:srgbClr val="F79E1C"/>
              </a:buClr>
            </a:pPr>
            <a:r>
              <a:rPr lang="pl-PL" b="1" spc="-50" dirty="0">
                <a:solidFill>
                  <a:srgbClr val="FF99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Chcesz wziąć udział? </a:t>
            </a:r>
            <a:br>
              <a:rPr lang="pl-PL" b="1" spc="-50" dirty="0">
                <a:solidFill>
                  <a:srgbClr val="FF99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pl-PL" b="1" spc="-50" dirty="0">
                <a:solidFill>
                  <a:srgbClr val="FF99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Zapytaj swojego przełożonego!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AC37AB2-CF25-4440-93FD-43339D631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87" y="3429000"/>
            <a:ext cx="2187091" cy="293963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63C2FFA-78E5-4143-A9E1-6C647D5F4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025" y="1720063"/>
            <a:ext cx="2187091" cy="162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2">
            <a:extLst>
              <a:ext uri="{FF2B5EF4-FFF2-40B4-BE49-F238E27FC236}">
                <a16:creationId xmlns:a16="http://schemas.microsoft.com/office/drawing/2014/main" id="{CCA01BF1-664A-45C1-A7E6-064C414C6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767" y="5144747"/>
            <a:ext cx="2187092" cy="12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AD1BF2B-2B07-4BC2-BFF6-E8641E208A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11" y="5144747"/>
            <a:ext cx="1836554" cy="122389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B4E4578-0E0E-4953-A4D3-514435B03D8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158" y="5144746"/>
            <a:ext cx="2225481" cy="12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15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1854</Words>
  <Application>Microsoft Office PowerPoint</Application>
  <PresentationFormat>Pokaz na ekranie (4:3)</PresentationFormat>
  <Paragraphs>227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Motyw pakietu Office</vt:lpstr>
      <vt:lpstr>Prezentacja programu PowerPoint</vt:lpstr>
      <vt:lpstr>Wspólna inicjatywa 15 firm</vt:lpstr>
      <vt:lpstr>Wsparcie partnerów</vt:lpstr>
      <vt:lpstr>Wielkie Święto Bezpieczeństwa  TYDZIEŃ BEZPIECZEŃSTWA</vt:lpstr>
      <vt:lpstr>Hasło tej edycji</vt:lpstr>
      <vt:lpstr>Tydzień Bezpieczeństwa</vt:lpstr>
      <vt:lpstr>Tydzień Bezpieczeństwa VI</vt:lpstr>
      <vt:lpstr>Tydzień Bezpieczeństwa VI</vt:lpstr>
      <vt:lpstr>Prezentacja programu PowerPoint</vt:lpstr>
      <vt:lpstr>Tydzień Bezpieczeństwa NASZE CELE </vt:lpstr>
      <vt:lpstr>Działania zaplanowane</vt:lpstr>
      <vt:lpstr>Działania zaplanowane</vt:lpstr>
      <vt:lpstr>Działania zaplanowane</vt:lpstr>
      <vt:lpstr>Tydzień Bezpieczeństwa 13-19 maja 2019 r.</vt:lpstr>
      <vt:lpstr>Prezentacja programu PowerPoint</vt:lpstr>
    </vt:vector>
  </TitlesOfParts>
  <Company>Skanska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BiernackaJo</dc:creator>
  <cp:lastModifiedBy>Wasilewski, Michał</cp:lastModifiedBy>
  <cp:revision>242</cp:revision>
  <dcterms:created xsi:type="dcterms:W3CDTF">2012-06-25T11:04:57Z</dcterms:created>
  <dcterms:modified xsi:type="dcterms:W3CDTF">2019-04-23T07:52:31Z</dcterms:modified>
</cp:coreProperties>
</file>