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78" r:id="rId3"/>
    <p:sldId id="284" r:id="rId4"/>
    <p:sldId id="279" r:id="rId5"/>
    <p:sldId id="280" r:id="rId6"/>
    <p:sldId id="295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</p:sldIdLst>
  <p:sldSz cx="9144000" cy="6858000" type="screen4x3"/>
  <p:notesSz cx="6669088" cy="98726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D2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65" autoAdjust="0"/>
  </p:normalViewPr>
  <p:slideViewPr>
    <p:cSldViewPr>
      <p:cViewPr>
        <p:scale>
          <a:sx n="75" d="100"/>
          <a:sy n="75" d="100"/>
        </p:scale>
        <p:origin x="-115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9475"/>
            <a:ext cx="5335588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908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377363"/>
            <a:ext cx="28908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D8A36B-3F1C-496D-85A7-4EA3231C3C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smtClean="0"/>
              <a:t>Każda osoba pracująca na terenie budowy powinna odbyć </a:t>
            </a:r>
            <a:r>
              <a:rPr lang="pl-PL" b="1" smtClean="0"/>
              <a:t>Szkolenie Informacyjne.</a:t>
            </a:r>
            <a:endParaRPr lang="pl-PL" smtClean="0"/>
          </a:p>
          <a:p>
            <a:r>
              <a:rPr lang="pl-PL" smtClean="0"/>
              <a:t>Szkolenie to przeprowadza według ramowego programu wyznaczony pracownik GW.</a:t>
            </a:r>
          </a:p>
          <a:p>
            <a:r>
              <a:rPr lang="pl-PL" smtClean="0"/>
              <a:t>Dopuszcza się przeprowadzenie szkolenia tylko na przedstawicielu podwykonawcy, który ma obowiązek przeprowadzić szkolenie dla wszystkich pozostałych pracowników podwykonawcy, także tych wprowadzanych na budowę w terminie późniejszym. W takim przypadku należy udostępnić Podwykonawcy ramowy program szkolenia informacyjnego.</a:t>
            </a:r>
          </a:p>
          <a:p>
            <a:r>
              <a:rPr lang="pl-PL" smtClean="0"/>
              <a:t>Przeprowadzenie Szkolenia Informacyjnego powinno być pisemnie potwierdzone przez pracownika.</a:t>
            </a:r>
          </a:p>
          <a:p>
            <a:r>
              <a:rPr lang="pl-PL" smtClean="0"/>
              <a:t>Dokument potwierdzający odbycie szkolenia powinien być przechowywany na terenie budowy u Koordynatora (jeżeli to pracownik GW przeprowadzał takie szkolenie) lub w pozostałych przypadkach u Kierownika Podwykonawcy.</a:t>
            </a:r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F87CF-421A-499A-97F2-1AFF991DAA37}" type="slidenum">
              <a:rPr lang="pl-PL" smtClean="0"/>
              <a:pPr/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Należy omówić plan zagospodarowania placu budowy ze szczególnym uwzględnieniem powierzonego frontu robót. </a:t>
            </a:r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090C2-9017-44B1-ABFD-C51D5DACDEC5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Prace transportowe.</a:t>
            </a:r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8BAE2-4C2A-4BEA-B0DB-7B78CDC67DFA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Należy omówić zagrożenia wynikające z funkcjonowania budowy ze szczególnym uwzględnieniem innych podwykonawców.</a:t>
            </a:r>
          </a:p>
          <a:p>
            <a:pPr eaLnBrk="1" hangingPunct="1"/>
            <a:r>
              <a:rPr lang="pl-PL" smtClean="0"/>
              <a:t>Informacja o zagrożeniach dotyczących konkretnych stanowisk pracy udzielane są w innym trybie i wynikają z innych przepisów prawa. </a:t>
            </a:r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7EC49-7A62-442E-BAC3-0BB6E9E44A16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Omówić podstawowe zasady postępowania przy wypadkach i informowaniu GW. </a:t>
            </a:r>
          </a:p>
        </p:txBody>
      </p:sp>
      <p:sp>
        <p:nvSpPr>
          <p:cNvPr id="3584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D6A03-A17E-4EF0-BE02-8F3416B9560F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Omówić zasady organizacji pomocy przedmedycznej na budowie oraz o miejscach udzielania takiej pomocy.</a:t>
            </a:r>
          </a:p>
        </p:txBody>
      </p:sp>
      <p:sp>
        <p:nvSpPr>
          <p:cNvPr id="3686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16B66-51DD-49F1-886D-E60D3CBDE279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Omówić zasady organizacji działań w wyniku pożaru oraz miejsca gromadzenia i rodzaju sprzętu pożarowego.</a:t>
            </a:r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BEDA3-368A-41B2-A003-1063DBD09992}" type="slidenum">
              <a:rPr lang="pl-PL" smtClean="0"/>
              <a:pPr/>
              <a:t>15</a:t>
            </a:fld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Omówić system sygnalizacji przyjęty na budowie, drogi ewakuacji i miejsca zbiórek.</a:t>
            </a:r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EB033-6233-4443-BC37-8C064F56D8E0}" type="slidenum">
              <a:rPr lang="pl-PL" smtClean="0"/>
              <a:pPr/>
              <a:t>16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dirty="0" smtClean="0"/>
              <a:t>Porozumienie dla Bezpieczeństwa w Budownictwie zostało zainicjowane przez Głównego Inspektora Pracy w sierpniu 2010 roku. Sygnatariuszami Porozumienia są: </a:t>
            </a:r>
            <a:r>
              <a:rPr lang="pl-PL" dirty="0" err="1" smtClean="0"/>
              <a:t>Bilfinger</a:t>
            </a:r>
            <a:r>
              <a:rPr lang="pl-PL" dirty="0" smtClean="0"/>
              <a:t> </a:t>
            </a:r>
            <a:r>
              <a:rPr lang="pl-PL" dirty="0" err="1" smtClean="0"/>
              <a:t>Infrastructure</a:t>
            </a:r>
            <a:r>
              <a:rPr lang="pl-PL" dirty="0" smtClean="0"/>
              <a:t>, </a:t>
            </a:r>
            <a:r>
              <a:rPr lang="pl-PL" dirty="0" err="1" smtClean="0"/>
              <a:t>Budimex</a:t>
            </a:r>
            <a:r>
              <a:rPr lang="pl-PL" dirty="0" smtClean="0"/>
              <a:t>, </a:t>
            </a:r>
            <a:r>
              <a:rPr lang="pl-PL" dirty="0" err="1" smtClean="0"/>
              <a:t>Hochtief</a:t>
            </a:r>
            <a:r>
              <a:rPr lang="pl-PL" dirty="0" smtClean="0"/>
              <a:t> Polska, </a:t>
            </a:r>
            <a:r>
              <a:rPr lang="pl-PL" dirty="0" err="1" smtClean="0"/>
              <a:t>Mostostal</a:t>
            </a:r>
            <a:r>
              <a:rPr lang="pl-PL" dirty="0" smtClean="0"/>
              <a:t> </a:t>
            </a:r>
            <a:r>
              <a:rPr lang="pl-PL" dirty="0" err="1" smtClean="0"/>
              <a:t>Warszawa</a:t>
            </a:r>
            <a:r>
              <a:rPr lang="pl-PL" dirty="0" smtClean="0"/>
              <a:t>, Polimex </a:t>
            </a:r>
            <a:r>
              <a:rPr lang="pl-PL" dirty="0" err="1" smtClean="0"/>
              <a:t>Mostostal</a:t>
            </a:r>
            <a:r>
              <a:rPr lang="pl-PL" dirty="0" smtClean="0"/>
              <a:t>, Skanska oraz </a:t>
            </a:r>
            <a:r>
              <a:rPr lang="pl-PL" dirty="0" err="1" smtClean="0"/>
              <a:t>Warbud</a:t>
            </a:r>
            <a:r>
              <a:rPr lang="pl-PL" dirty="0" smtClean="0"/>
              <a:t>.</a:t>
            </a:r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C0367-FDA1-49D8-9AF3-BBF0BECC073A}" type="slidenum">
              <a:rPr lang="pl-PL" smtClean="0"/>
              <a:pPr/>
              <a:t>2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dirty="0" smtClean="0"/>
              <a:t>Celem nadrzędnym jest redukcja wypadków</a:t>
            </a:r>
            <a:r>
              <a:rPr lang="pl-PL" baseline="0" dirty="0" smtClean="0"/>
              <a:t> do zera. Wypadków nie tylko śmiertelnych, ale wszystkich ogółem. Nie możemy dopuszczać innego poziomu wypadkowości i nasze wszystkie działania ukierunkowane są na całkowitą eliminację takich zdarzeń.</a:t>
            </a:r>
            <a:endParaRPr lang="pl-PL" dirty="0" smtClean="0"/>
          </a:p>
        </p:txBody>
      </p:sp>
      <p:sp>
        <p:nvSpPr>
          <p:cNvPr id="2867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5A542-B198-4070-BF42-4C2DE7948D9E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dirty="0" smtClean="0"/>
              <a:t>Chcemy eliminować wypadki poprzez</a:t>
            </a:r>
            <a:r>
              <a:rPr lang="pl-PL" baseline="0" dirty="0" smtClean="0"/>
              <a:t> współdziałanie. Łączymy doświadczenie siedmiu firm, wynikające z setek zrealizowanych inwestycji oraz mamy znaczący głos w promowaniu bezpieczeństwa, dzięki dużemu udziałowi w rynku. Ujednolicenie podejścia do BHP pozwala nam zaproponować wspólnym podwykonawcom przejrzyste i jasne zasady współpracy w zakresie BHP na budowach Porozumienia. Wymieniamy się informacjami o wypadkach i skutecznymi sposobami na ich zapobieganie. Chcemy pomagać małym i średnim firmom budowlanym w budowaniu kultury bezpieczeństwa, zwiększać świadomość ryzyka prowadzonych przez nie prac oraz oddziaływać na nie, aby przestrzegały wysokich wymogów BHP Porozumienia.</a:t>
            </a:r>
            <a:endParaRPr lang="pl-PL" dirty="0" smtClean="0"/>
          </a:p>
          <a:p>
            <a:endParaRPr lang="pl-PL" dirty="0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C8A27-B8A2-49BE-8618-5BE0819A3577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dirty="0" smtClean="0"/>
              <a:t>Przyjęto pięć obszarów działania Porozumienia, które naszym zdaniem są najważniejsze dla poprawy bezpieczeństwa. Dla każdego obszaru wyznaczono cele i zadania realizowane przez zespoły robocze złożone z przedstawicieli sygnatariuszy. Są to</a:t>
            </a:r>
            <a:r>
              <a:rPr lang="pl-PL" baseline="0" dirty="0" smtClean="0"/>
              <a:t> kolejno: wykwalifikowana siła robocza, szkolenia BHP, podwykonawcy, zarządzanie ryzykiem oraz kultura BHP.</a:t>
            </a: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2D9C75-0FD2-4A25-AD51-FC1FD56D6F62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dirty="0" smtClean="0"/>
              <a:t>Od sierpnia 2012 roku działa strona internetowa Porozumienia, na której możecie znaleźć</a:t>
            </a:r>
            <a:r>
              <a:rPr lang="pl-PL" baseline="0" dirty="0" smtClean="0"/>
              <a:t> podstawowe informacje o Porozumieniu, jak historia, cele działania, sygnatariusze itp. Na bieżąco informujemy o projektach realizowanych przez Porozumienie. Znajdziecie tam również nowości z dziedziny BHP, dobre praktyki </a:t>
            </a:r>
            <a:r>
              <a:rPr lang="pl-PL" baseline="0" smtClean="0"/>
              <a:t>oraz przydatne materiały dla podwykonawców.</a:t>
            </a: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2D9C75-0FD2-4A25-AD51-FC1FD56D6F62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Należy zapoznać szkolących z BIOZ ze szczególnych zwróceniem uwagi na te elementy, które występują na froncie robót podwykonawcy. </a:t>
            </a:r>
          </a:p>
          <a:p>
            <a:pPr eaLnBrk="1" hangingPunct="1"/>
            <a:r>
              <a:rPr lang="pl-PL" smtClean="0"/>
              <a:t>Omówić system kar za nieprzestrzeganie zasad bhp.</a:t>
            </a:r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EFEC01-2CAB-43AD-B2A7-C62101F9A16D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Należy przekazać informacje na temat polityki środowiskowej GW a także na temat wszystkich aspektów środowiskowych dotyczących tej budowy ze szczególnym uwzględnieniem zasad postępowania z aspektami środowiskowymi związanymi z powierzonym frontem robót.</a:t>
            </a:r>
          </a:p>
        </p:txBody>
      </p:sp>
      <p:sp>
        <p:nvSpPr>
          <p:cNvPr id="3072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DC4AD-91A9-4CA0-894E-A0FEEAB753A0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Należy zapoznać podwykonawcę z koordynatorem bhp i z zasadami koordynacji i komunikacji w tym zakresie.</a:t>
            </a:r>
          </a:p>
        </p:txBody>
      </p:sp>
      <p:sp>
        <p:nvSpPr>
          <p:cNvPr id="3174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776A3-AACF-4DC4-8F6F-073E8035CFF3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3B5B7-B0C3-4EC8-916C-0B5E586E13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5AE8E-D1FE-47F2-AD7E-B995619C54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52052-8210-40B0-9BE0-1A80FB38AB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7ED69-8161-40A1-8EA7-1AF66F3E9E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81849-AB33-45FA-B779-B6193EEEFF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3BE42-6EE1-44FF-A476-D312D85376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2EDC-4DAF-42A0-9449-5FA8F136C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75910-6995-459F-B8F5-47C50A0068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DD5F-A43E-45BA-9352-D9BDD55A03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47B4D-CB4C-4AEB-A83C-3D9988BAA5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4EA50-B123-4951-84C8-ED6201B228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4C7B-B2CA-48FE-9598-BAAADCA21C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335ADF-603D-44F0-A759-55AAD566D2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26066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Szkolenie informacyjne BHP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07950" y="6113463"/>
            <a:ext cx="878522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Budowa: ………………………………………………..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95288" y="3663950"/>
            <a:ext cx="849630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000" dirty="0">
                <a:solidFill>
                  <a:srgbClr val="0070C0"/>
                </a:solidFill>
              </a:rPr>
              <a:t>(część wspólna </a:t>
            </a:r>
            <a:r>
              <a:rPr lang="pl-PL" sz="2000" dirty="0" smtClean="0">
                <a:solidFill>
                  <a:srgbClr val="0070C0"/>
                </a:solidFill>
              </a:rPr>
              <a:t>s.1-6 </a:t>
            </a:r>
            <a:r>
              <a:rPr lang="pl-PL" sz="2000" dirty="0">
                <a:solidFill>
                  <a:srgbClr val="0070C0"/>
                </a:solidFill>
              </a:rPr>
              <a:t>i ramowy program szkolenia s. </a:t>
            </a:r>
            <a:r>
              <a:rPr lang="pl-PL" sz="2000" dirty="0" smtClean="0">
                <a:solidFill>
                  <a:srgbClr val="0070C0"/>
                </a:solidFill>
              </a:rPr>
              <a:t>7-16)</a:t>
            </a:r>
            <a:endParaRPr lang="pl-PL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zasady poruszania się po budowie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m</a:t>
            </a:r>
            <a:r>
              <a:rPr lang="pl-PL" sz="2400" kern="0" dirty="0" err="1">
                <a:latin typeface="+mn-lt"/>
              </a:rPr>
              <a:t>iejsce</a:t>
            </a:r>
            <a:r>
              <a:rPr lang="pl-PL" sz="2400" kern="0" dirty="0">
                <a:latin typeface="+mn-lt"/>
              </a:rPr>
              <a:t> parkowania pojazdów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punkty informacyjne na budowie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o</a:t>
            </a:r>
            <a:r>
              <a:rPr lang="pl-PL" sz="2400" kern="0" dirty="0" err="1">
                <a:latin typeface="+mn-lt"/>
              </a:rPr>
              <a:t>biekty</a:t>
            </a:r>
            <a:r>
              <a:rPr lang="pl-PL" sz="2400" kern="0" dirty="0">
                <a:latin typeface="+mn-lt"/>
              </a:rPr>
              <a:t> socjalne i sanitarne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miejsca gromadzenia odpadów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s</a:t>
            </a:r>
            <a:r>
              <a:rPr lang="pl-PL" sz="2400" kern="0" dirty="0" err="1">
                <a:latin typeface="+mn-lt"/>
              </a:rPr>
              <a:t>trefy</a:t>
            </a:r>
            <a:r>
              <a:rPr lang="pl-PL" sz="2400" kern="0" dirty="0">
                <a:latin typeface="+mn-lt"/>
              </a:rPr>
              <a:t> szczególnego zagrożenia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strefy niebezpieczne pożarowo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r</a:t>
            </a:r>
            <a:r>
              <a:rPr lang="pl-PL" sz="2400" kern="0" dirty="0" err="1">
                <a:latin typeface="+mn-lt"/>
              </a:rPr>
              <a:t>ozmieszczenie</a:t>
            </a:r>
            <a:r>
              <a:rPr lang="pl-PL" sz="2400" kern="0" dirty="0">
                <a:latin typeface="+mn-lt"/>
              </a:rPr>
              <a:t> sprzętu pożarowego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drogi komunikacyjne i ewakuacyjne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Plan zagospodarowania placu budowy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o</a:t>
            </a:r>
            <a:r>
              <a:rPr lang="pl-PL" sz="2400" kern="0" dirty="0" err="1">
                <a:latin typeface="+mn-lt"/>
              </a:rPr>
              <a:t>rganizacja</a:t>
            </a:r>
            <a:r>
              <a:rPr lang="pl-PL" sz="2400" kern="0" dirty="0">
                <a:latin typeface="+mn-lt"/>
              </a:rPr>
              <a:t> prac transportowych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strefy pracy żurawi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w</a:t>
            </a:r>
            <a:r>
              <a:rPr lang="pl-PL" sz="2400" kern="0" dirty="0" err="1">
                <a:latin typeface="+mn-lt"/>
              </a:rPr>
              <a:t>ymagania</a:t>
            </a:r>
            <a:r>
              <a:rPr lang="pl-PL" sz="2400" kern="0" dirty="0">
                <a:latin typeface="+mn-lt"/>
              </a:rPr>
              <a:t> w transporcie pionowym:</a:t>
            </a:r>
          </a:p>
          <a:p>
            <a:pPr marL="533400" indent="-177800">
              <a:spcBef>
                <a:spcPct val="20000"/>
              </a:spcBef>
              <a:buFontTx/>
              <a:buChar char="-"/>
              <a:defRPr/>
            </a:pPr>
            <a:r>
              <a:rPr lang="pl-PL" sz="2400" kern="0" dirty="0">
                <a:latin typeface="+mn-lt"/>
              </a:rPr>
              <a:t>h</a:t>
            </a:r>
            <a:r>
              <a:rPr lang="pl-PL" sz="2400" kern="0" dirty="0" err="1">
                <a:latin typeface="+mn-lt"/>
              </a:rPr>
              <a:t>akowi</a:t>
            </a:r>
            <a:endParaRPr lang="pl-PL" sz="2400" kern="0" dirty="0">
              <a:latin typeface="+mn-lt"/>
            </a:endParaRPr>
          </a:p>
          <a:p>
            <a:pPr marL="533400" indent="-177800">
              <a:spcBef>
                <a:spcPct val="20000"/>
              </a:spcBef>
              <a:buFontTx/>
              <a:buChar char="-"/>
              <a:defRPr/>
            </a:pPr>
            <a:r>
              <a:rPr lang="pl-PL" sz="2400" kern="0" dirty="0">
                <a:latin typeface="+mn-lt"/>
              </a:rPr>
              <a:t>zawiesia</a:t>
            </a:r>
          </a:p>
          <a:p>
            <a:pPr marL="533400" indent="-177800">
              <a:spcBef>
                <a:spcPct val="20000"/>
              </a:spcBef>
              <a:buFontTx/>
              <a:buChar char="-"/>
              <a:defRPr/>
            </a:pPr>
            <a:r>
              <a:rPr lang="pl-PL" sz="2400" kern="0" dirty="0">
                <a:latin typeface="+mn-lt"/>
              </a:rPr>
              <a:t>k</a:t>
            </a:r>
            <a:r>
              <a:rPr lang="pl-PL" sz="2400" kern="0" dirty="0" err="1">
                <a:latin typeface="+mn-lt"/>
              </a:rPr>
              <a:t>omunikacja</a:t>
            </a:r>
            <a:endParaRPr lang="pl-PL" sz="2400" kern="0" dirty="0">
              <a:latin typeface="+mn-lt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Plan zagospodarowania placu budowy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z</a:t>
            </a:r>
            <a:r>
              <a:rPr lang="pl-PL" sz="2400" kern="0" dirty="0" err="1">
                <a:latin typeface="+mn-lt"/>
              </a:rPr>
              <a:t>agrożenia</a:t>
            </a:r>
            <a:r>
              <a:rPr lang="pl-PL" sz="2400" kern="0" dirty="0">
                <a:latin typeface="+mn-lt"/>
              </a:rPr>
              <a:t> związane z dojściem do miejsca pracy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pl-PL" sz="2400" kern="0" dirty="0">
                <a:latin typeface="+mn-lt"/>
              </a:rPr>
              <a:t>	i poruszaniem się po budowie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zagrożenia dotyczące frontu robót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z</a:t>
            </a:r>
            <a:r>
              <a:rPr lang="pl-PL" sz="2400" kern="0" dirty="0" err="1">
                <a:latin typeface="+mn-lt"/>
              </a:rPr>
              <a:t>agrożenia</a:t>
            </a:r>
            <a:r>
              <a:rPr lang="pl-PL" sz="2400" kern="0" dirty="0">
                <a:latin typeface="+mn-lt"/>
              </a:rPr>
              <a:t> wynikające z pracy innych osób / firm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Zagrożenie dla życia i zdrowia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co należy zrobić gdy:</a:t>
            </a:r>
          </a:p>
          <a:p>
            <a:pPr marL="533400" indent="-177800">
              <a:spcBef>
                <a:spcPct val="20000"/>
              </a:spcBef>
              <a:defRPr/>
            </a:pPr>
            <a:r>
              <a:rPr lang="pl-PL" sz="2400" kern="0" dirty="0">
                <a:latin typeface="+mn-lt"/>
              </a:rPr>
              <a:t>- uległeś wypadkowi</a:t>
            </a:r>
          </a:p>
          <a:p>
            <a:pPr marL="533400" indent="-177800">
              <a:spcBef>
                <a:spcPct val="20000"/>
              </a:spcBef>
              <a:defRPr/>
            </a:pPr>
            <a:r>
              <a:rPr lang="pl-PL" sz="2400" kern="0" dirty="0">
                <a:latin typeface="+mn-lt"/>
              </a:rPr>
              <a:t>- j</a:t>
            </a:r>
            <a:r>
              <a:rPr lang="pl-PL" sz="2400" kern="0" dirty="0" err="1">
                <a:latin typeface="+mn-lt"/>
              </a:rPr>
              <a:t>esteś</a:t>
            </a:r>
            <a:r>
              <a:rPr lang="pl-PL" sz="2400" kern="0" dirty="0">
                <a:latin typeface="+mn-lt"/>
              </a:rPr>
              <a:t> świadkiem wypadku</a:t>
            </a:r>
          </a:p>
          <a:p>
            <a:pPr marL="533400" indent="-177800">
              <a:spcBef>
                <a:spcPct val="20000"/>
              </a:spcBef>
              <a:defRPr/>
            </a:pPr>
            <a:r>
              <a:rPr lang="pl-PL" sz="2400" kern="0" dirty="0">
                <a:latin typeface="+mn-lt"/>
              </a:rPr>
              <a:t>- zauważyłeś sytuację grożącą wypadkiem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co należy zrobić w przypadku katastrofy budowlanej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co należy zrobić w przypadku znalezienia niewybuchu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co należy zrobić w chwili wystąpienia awarii środowiskowej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Reagowanie na wypadki i incydenty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o</a:t>
            </a:r>
            <a:r>
              <a:rPr lang="pl-PL" sz="2400" kern="0" dirty="0" err="1">
                <a:latin typeface="+mn-lt"/>
              </a:rPr>
              <a:t>soby</a:t>
            </a:r>
            <a:r>
              <a:rPr lang="pl-PL" sz="2400" kern="0" dirty="0">
                <a:latin typeface="+mn-lt"/>
              </a:rPr>
              <a:t> wyznaczone i przygotowane do udzielania pierwszej pomocy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lokalizacja punktów pierwszej pomocy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s</a:t>
            </a:r>
            <a:r>
              <a:rPr lang="pl-PL" sz="2400" kern="0" dirty="0" err="1">
                <a:latin typeface="+mn-lt"/>
              </a:rPr>
              <a:t>posób</a:t>
            </a:r>
            <a:r>
              <a:rPr lang="pl-PL" sz="2400" kern="0" dirty="0">
                <a:latin typeface="+mn-lt"/>
              </a:rPr>
              <a:t> kontaktowania się z osobami </a:t>
            </a:r>
            <a:r>
              <a:rPr lang="pl-PL" sz="2400" kern="0" dirty="0" err="1">
                <a:latin typeface="+mn-lt"/>
              </a:rPr>
              <a:t>wyznaconymi</a:t>
            </a:r>
            <a:endParaRPr lang="pl-PL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telefony alarmowe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Pierwsza pomoc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s</a:t>
            </a:r>
            <a:r>
              <a:rPr lang="pl-PL" sz="2400" kern="0" dirty="0" err="1">
                <a:latin typeface="+mn-lt"/>
              </a:rPr>
              <a:t>trefy</a:t>
            </a:r>
            <a:r>
              <a:rPr lang="pl-PL" sz="2400" kern="0" dirty="0">
                <a:latin typeface="+mn-lt"/>
              </a:rPr>
              <a:t> i materiały pożarowo niebezpieczne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prace pożarowo niebezpieczne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telefony alarmowe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rodzaje podręcznego sprzętu </a:t>
            </a:r>
            <a:r>
              <a:rPr lang="pl-PL" sz="2400" kern="0" dirty="0" err="1">
                <a:latin typeface="+mn-lt"/>
              </a:rPr>
              <a:t>ppoż</a:t>
            </a:r>
            <a:endParaRPr lang="pl-PL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lokalizacja punktów ze sprzętem </a:t>
            </a:r>
            <a:r>
              <a:rPr lang="pl-PL" sz="2400" kern="0" dirty="0" err="1">
                <a:latin typeface="+mn-lt"/>
              </a:rPr>
              <a:t>ppoż</a:t>
            </a:r>
            <a:endParaRPr lang="pl-PL" sz="2400" kern="0" dirty="0">
              <a:latin typeface="+mn-lt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Pożar na budowie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sposoby zachowania się podczas ewakuacji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sygnały ewakuacyjne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drogi ewakuacyjne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miejsca zbiórki</a:t>
            </a: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Ewakuacja budowy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26066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44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Porozumienie</a:t>
            </a:r>
            <a:r>
              <a:rPr lang="pl-PL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defRPr/>
            </a:pPr>
            <a:r>
              <a:rPr lang="pl-PL" sz="4400" b="1" kern="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dla Bezpieczeństwa </a:t>
            </a:r>
          </a:p>
          <a:p>
            <a:pPr>
              <a:defRPr/>
            </a:pPr>
            <a:r>
              <a:rPr lang="pl-PL" sz="4400" b="1" kern="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 Budownictwie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39999" y="1499294"/>
            <a:ext cx="8324489" cy="53860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34400" dirty="0">
                <a:ln w="18415" cmpd="sng">
                  <a:solidFill>
                    <a:schemeClr val="accent6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pl-PL" sz="9600" dirty="0">
                <a:ln w="18415" cmpd="sng">
                  <a:solidFill>
                    <a:schemeClr val="accent6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l-PL" sz="8000" dirty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wypadków</a:t>
            </a:r>
            <a:endParaRPr lang="pl-PL" sz="2000" dirty="0">
              <a:ln w="18415" cmpd="sng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5400" b="1" smtClean="0">
                <a:solidFill>
                  <a:srgbClr val="FFC000"/>
                </a:solidFill>
              </a:rPr>
              <a:t>cel nadrzędny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pl-PL" sz="2400" kern="0" dirty="0">
                <a:solidFill>
                  <a:srgbClr val="FFC000"/>
                </a:solidFill>
                <a:latin typeface="+mn-lt"/>
              </a:rPr>
              <a:t>Wyeliminowanie wypadków na budowie poprzez: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wspólne działanie </a:t>
            </a:r>
            <a:r>
              <a:rPr lang="pl-PL" sz="2400" kern="0" dirty="0" smtClean="0">
                <a:latin typeface="+mn-lt"/>
              </a:rPr>
              <a:t>sygnatariuszy</a:t>
            </a:r>
            <a:endParaRPr lang="pl-PL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ujednolicenie podejścia do BHP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wypracowanie wspólnych rozwiązań systemowych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w</a:t>
            </a:r>
            <a:r>
              <a:rPr lang="pl-PL" sz="2400" kern="0" dirty="0" err="1">
                <a:latin typeface="+mn-lt"/>
              </a:rPr>
              <a:t>ymianę</a:t>
            </a:r>
            <a:r>
              <a:rPr lang="pl-PL" sz="2400" kern="0" dirty="0">
                <a:latin typeface="+mn-lt"/>
              </a:rPr>
              <a:t> informacji odnośnie dobrych i złych praktyk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oddziaływanie na podwykonawców (małe i średnie firmy budowlane, gdzie wypadkowość jest największa) w zakresie przestrzegania wymogów BHP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Cel działalności Porozumienia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pl-PL" sz="3600" kern="0" dirty="0">
                <a:latin typeface="+mn-lt"/>
              </a:rPr>
              <a:t>Wykwalifikowana siła robocza</a:t>
            </a: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pl-PL" sz="3600" kern="0" dirty="0">
                <a:latin typeface="+mn-lt"/>
              </a:rPr>
              <a:t>Szkolenia BHP</a:t>
            </a: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pl-PL" sz="3600" kern="0" dirty="0">
                <a:latin typeface="+mn-lt"/>
              </a:rPr>
              <a:t>Podwykonawcy</a:t>
            </a: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pl-PL" sz="3600" kern="0" dirty="0">
                <a:latin typeface="+mn-lt"/>
              </a:rPr>
              <a:t>Zarządzanie ryzykiem</a:t>
            </a: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pl-PL" sz="3600" kern="0" dirty="0">
                <a:latin typeface="+mn-lt"/>
              </a:rPr>
              <a:t>Kultura BHP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Obszary działania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dirty="0" smtClean="0">
                <a:solidFill>
                  <a:srgbClr val="0070C0"/>
                </a:solidFill>
              </a:rPr>
              <a:t>Strona internetowa Porozumienia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9113" y="314096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 smtClean="0">
                <a:latin typeface="+mn-lt"/>
              </a:rPr>
              <a:t>informacje o Porozumieniu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 smtClean="0">
                <a:latin typeface="+mn-lt"/>
              </a:rPr>
              <a:t>aktualności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 smtClean="0">
                <a:latin typeface="+mn-lt"/>
              </a:rPr>
              <a:t>rozwiązania BHP i dobre praktyki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 smtClean="0">
                <a:latin typeface="+mn-lt"/>
              </a:rPr>
              <a:t>Informacje dla podwykonawców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9592" y="1916832"/>
            <a:ext cx="8229600" cy="86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pl-PL" sz="3200" kern="0" dirty="0" err="1" smtClean="0">
                <a:solidFill>
                  <a:srgbClr val="FFC000"/>
                </a:solidFill>
                <a:latin typeface="+mn-lt"/>
              </a:rPr>
              <a:t>www.porozumieniedlabezpieczenstwa.pl</a:t>
            </a:r>
            <a:endParaRPr lang="pl-PL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zagrożenia związane z otoczeniem budowy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k</a:t>
            </a:r>
            <a:r>
              <a:rPr lang="pl-PL" sz="2400" kern="0" dirty="0" err="1">
                <a:latin typeface="+mn-lt"/>
              </a:rPr>
              <a:t>omunikacja</a:t>
            </a:r>
            <a:r>
              <a:rPr lang="pl-PL" sz="2400" kern="0" dirty="0">
                <a:latin typeface="+mn-lt"/>
              </a:rPr>
              <a:t> na placu budowy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zbiorowe bezpieczeństwo pracy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s</a:t>
            </a:r>
            <a:r>
              <a:rPr lang="pl-PL" sz="2400" kern="0" dirty="0" err="1">
                <a:latin typeface="+mn-lt"/>
              </a:rPr>
              <a:t>tosowanie</a:t>
            </a:r>
            <a:r>
              <a:rPr lang="pl-PL" sz="2400" kern="0" dirty="0">
                <a:latin typeface="+mn-lt"/>
              </a:rPr>
              <a:t> ŚOI na budowie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kary za nieprzestrzeganie zasad BHP na budowie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z</a:t>
            </a:r>
            <a:r>
              <a:rPr lang="pl-PL" sz="2400" kern="0" dirty="0" err="1">
                <a:latin typeface="+mn-lt"/>
              </a:rPr>
              <a:t>naki</a:t>
            </a:r>
            <a:r>
              <a:rPr lang="pl-PL" sz="2400" kern="0" dirty="0">
                <a:latin typeface="+mn-lt"/>
              </a:rPr>
              <a:t> bezpieczeństwa i sygnały alarmowe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telefony alarmowe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o</a:t>
            </a:r>
            <a:r>
              <a:rPr lang="pl-PL" sz="2400" kern="0" dirty="0" err="1">
                <a:latin typeface="+mn-lt"/>
              </a:rPr>
              <a:t>soby</a:t>
            </a:r>
            <a:r>
              <a:rPr lang="pl-PL" sz="2400" kern="0" dirty="0">
                <a:latin typeface="+mn-lt"/>
              </a:rPr>
              <a:t> kluczowe z punktu widzenia bezpieczeństwa organizacji prac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BIOZ budowy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a</a:t>
            </a:r>
            <a:r>
              <a:rPr lang="pl-PL" sz="2400" kern="0" dirty="0" err="1">
                <a:latin typeface="+mn-lt"/>
              </a:rPr>
              <a:t>spekty</a:t>
            </a:r>
            <a:r>
              <a:rPr lang="pl-PL" sz="2400" kern="0" dirty="0">
                <a:latin typeface="+mn-lt"/>
              </a:rPr>
              <a:t> środowiskowe budowy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aspekty środowiskowe występujące na froncie robót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g</a:t>
            </a:r>
            <a:r>
              <a:rPr lang="pl-PL" sz="2400" kern="0" dirty="0" err="1">
                <a:latin typeface="+mn-lt"/>
              </a:rPr>
              <a:t>ospodarka</a:t>
            </a:r>
            <a:r>
              <a:rPr lang="pl-PL" sz="2400" kern="0" dirty="0">
                <a:latin typeface="+mn-lt"/>
              </a:rPr>
              <a:t> odpadami na budowie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osoby odpowiedzialne za zagadnienia środowiskowe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Wymagania środowiskowe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az 1" descr="Wybrane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595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795963" y="331788"/>
            <a:ext cx="30257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sz="2800"/>
              <a:t>Logo GW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91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pl-PL" sz="2400" kern="0" dirty="0">
              <a:solidFill>
                <a:srgbClr val="FFC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koordynatorem BHP na budowie jest 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telefon do koordynatora 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zamiar rozpoczęcia prac szczególnie niebezpiecznych należy zgłosić zgodnie z BIOZ do 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400" kern="0" dirty="0">
                <a:latin typeface="+mn-lt"/>
              </a:rPr>
              <a:t>uwagi w sprawach BHP należy zgłaszać …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200" u="sng" smtClean="0">
                <a:solidFill>
                  <a:srgbClr val="0070C0"/>
                </a:solidFill>
              </a:rPr>
              <a:t>Koordynacja prac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953</Words>
  <Application>Microsoft Office PowerPoint</Application>
  <PresentationFormat>Pokaz na ekranie (4:3)</PresentationFormat>
  <Paragraphs>160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Projekt domyślny</vt:lpstr>
      <vt:lpstr>Slajd 1</vt:lpstr>
      <vt:lpstr>Slajd 2</vt:lpstr>
      <vt:lpstr>cel nadrzędny</vt:lpstr>
      <vt:lpstr>Cel działalności Porozumienia</vt:lpstr>
      <vt:lpstr>Obszary działania</vt:lpstr>
      <vt:lpstr>Strona internetowa Porozumienia</vt:lpstr>
      <vt:lpstr>BIOZ budowy</vt:lpstr>
      <vt:lpstr>Wymagania środowiskowe</vt:lpstr>
      <vt:lpstr>Koordynacja prac</vt:lpstr>
      <vt:lpstr>Plan zagospodarowania placu budowy</vt:lpstr>
      <vt:lpstr>Plan zagospodarowania placu budowy</vt:lpstr>
      <vt:lpstr>Zagrożenie dla życia i zdrowia</vt:lpstr>
      <vt:lpstr>Reagowanie na wypadki i incydenty</vt:lpstr>
      <vt:lpstr>Pierwsza pomoc</vt:lpstr>
      <vt:lpstr>Pożar na budowie</vt:lpstr>
      <vt:lpstr>Ewakuacja budowy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informacyjne bhp</dc:title>
  <dc:creator>BZ001525</dc:creator>
  <cp:lastModifiedBy>TurkowskiP</cp:lastModifiedBy>
  <cp:revision>80</cp:revision>
  <dcterms:created xsi:type="dcterms:W3CDTF">2012-07-30T11:05:17Z</dcterms:created>
  <dcterms:modified xsi:type="dcterms:W3CDTF">2013-08-25T19:01:17Z</dcterms:modified>
</cp:coreProperties>
</file>